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17"/>
  </p:notesMasterIdLst>
  <p:handoutMasterIdLst>
    <p:handoutMasterId r:id="rId18"/>
  </p:handoutMasterIdLst>
  <p:sldIdLst>
    <p:sldId id="462" r:id="rId2"/>
    <p:sldId id="464" r:id="rId3"/>
    <p:sldId id="466" r:id="rId4"/>
    <p:sldId id="263" r:id="rId5"/>
    <p:sldId id="457" r:id="rId6"/>
    <p:sldId id="468" r:id="rId7"/>
    <p:sldId id="458" r:id="rId8"/>
    <p:sldId id="461" r:id="rId9"/>
    <p:sldId id="460" r:id="rId10"/>
    <p:sldId id="467" r:id="rId11"/>
    <p:sldId id="465" r:id="rId12"/>
    <p:sldId id="440" r:id="rId13"/>
    <p:sldId id="441" r:id="rId14"/>
    <p:sldId id="442" r:id="rId15"/>
    <p:sldId id="443" r:id="rId16"/>
  </p:sldIdLst>
  <p:sldSz cx="9906000" cy="6858000" type="A4"/>
  <p:notesSz cx="6811963" cy="9942513"/>
  <p:defaultTextStyle>
    <a:defPPr>
      <a:defRPr lang="sv-SE"/>
    </a:defPPr>
    <a:lvl1pPr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1pPr>
    <a:lvl2pPr marL="4572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2pPr>
    <a:lvl3pPr marL="9144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3pPr>
    <a:lvl4pPr marL="13716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4pPr>
    <a:lvl5pPr marL="1828800" algn="l" rtl="0" eaLnBrk="0" fontAlgn="base" hangingPunct="0">
      <a:lnSpc>
        <a:spcPct val="110000"/>
      </a:lnSpc>
      <a:spcBef>
        <a:spcPct val="50000"/>
      </a:spcBef>
      <a:spcAft>
        <a:spcPct val="0"/>
      </a:spcAft>
      <a:defRPr sz="1200" kern="1200">
        <a:solidFill>
          <a:schemeClr val="tx2"/>
        </a:solidFill>
        <a:latin typeface="Arial" charset="0"/>
        <a:ea typeface="+mn-ea"/>
        <a:cs typeface="+mn-cs"/>
      </a:defRPr>
    </a:lvl5pPr>
    <a:lvl6pPr marL="2286000" algn="l" defTabSz="914400" rtl="0" eaLnBrk="1" latinLnBrk="0" hangingPunct="1">
      <a:defRPr sz="1200" kern="1200">
        <a:solidFill>
          <a:schemeClr val="tx2"/>
        </a:solidFill>
        <a:latin typeface="Arial" charset="0"/>
        <a:ea typeface="+mn-ea"/>
        <a:cs typeface="+mn-cs"/>
      </a:defRPr>
    </a:lvl6pPr>
    <a:lvl7pPr marL="2743200" algn="l" defTabSz="914400" rtl="0" eaLnBrk="1" latinLnBrk="0" hangingPunct="1">
      <a:defRPr sz="1200" kern="1200">
        <a:solidFill>
          <a:schemeClr val="tx2"/>
        </a:solidFill>
        <a:latin typeface="Arial" charset="0"/>
        <a:ea typeface="+mn-ea"/>
        <a:cs typeface="+mn-cs"/>
      </a:defRPr>
    </a:lvl7pPr>
    <a:lvl8pPr marL="3200400" algn="l" defTabSz="914400" rtl="0" eaLnBrk="1" latinLnBrk="0" hangingPunct="1">
      <a:defRPr sz="1200" kern="1200">
        <a:solidFill>
          <a:schemeClr val="tx2"/>
        </a:solidFill>
        <a:latin typeface="Arial" charset="0"/>
        <a:ea typeface="+mn-ea"/>
        <a:cs typeface="+mn-cs"/>
      </a:defRPr>
    </a:lvl8pPr>
    <a:lvl9pPr marL="3657600" algn="l" defTabSz="914400" rtl="0" eaLnBrk="1" latinLnBrk="0" hangingPunct="1">
      <a:defRPr sz="12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625" userDrawn="1">
          <p15:clr>
            <a:srgbClr val="A4A3A4"/>
          </p15:clr>
        </p15:guide>
        <p15:guide id="2" orient="horz" pos="3995" userDrawn="1">
          <p15:clr>
            <a:srgbClr val="A4A3A4"/>
          </p15:clr>
        </p15:guide>
        <p15:guide id="3" pos="6054" userDrawn="1">
          <p15:clr>
            <a:srgbClr val="A4A3A4"/>
          </p15:clr>
        </p15:guide>
        <p15:guide id="4" pos="6053" userDrawn="1">
          <p15:clr>
            <a:srgbClr val="A4A3A4"/>
          </p15:clr>
        </p15:guide>
        <p15:guide id="5" pos="192" userDrawn="1">
          <p15:clr>
            <a:srgbClr val="A4A3A4"/>
          </p15:clr>
        </p15:guide>
        <p15:guide id="6" pos="6059"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49494A"/>
    <a:srgbClr val="002C4D"/>
    <a:srgbClr val="6692C2"/>
    <a:srgbClr val="DDEEFC"/>
    <a:srgbClr val="CC3300"/>
    <a:srgbClr val="BCB7AE"/>
    <a:srgbClr val="99B7D6"/>
    <a:srgbClr val="CCDBEB"/>
    <a:srgbClr val="D2C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26" autoAdjust="0"/>
    <p:restoredTop sz="96433" autoAdjust="0"/>
  </p:normalViewPr>
  <p:slideViewPr>
    <p:cSldViewPr snapToGrid="0">
      <p:cViewPr varScale="1">
        <p:scale>
          <a:sx n="75" d="100"/>
          <a:sy n="75" d="100"/>
        </p:scale>
        <p:origin x="1168" y="56"/>
      </p:cViewPr>
      <p:guideLst>
        <p:guide orient="horz" pos="625"/>
        <p:guide orient="horz" pos="3995"/>
        <p:guide pos="6054"/>
        <p:guide pos="6053"/>
        <p:guide pos="192"/>
        <p:guide pos="60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2" d="100"/>
          <a:sy n="72" d="100"/>
        </p:scale>
        <p:origin x="-2232" y="-9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F0844-CD3A-4837-8CA8-6772E809EA3D}"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sv-SE"/>
        </a:p>
      </dgm:t>
    </dgm:pt>
    <dgm:pt modelId="{E98D31CF-4FB6-4B6E-B29C-0BF78605898D}">
      <dgm:prSet phldrT="[Text]" custT="1"/>
      <dgm:spPr/>
      <dgm:t>
        <a:bodyPr/>
        <a:lstStyle/>
        <a:p>
          <a:r>
            <a:rPr lang="sv-SE" sz="2400" dirty="0" smtClean="0"/>
            <a:t>Finansiering</a:t>
          </a:r>
          <a:endParaRPr lang="sv-SE" sz="2400" dirty="0"/>
        </a:p>
      </dgm:t>
    </dgm:pt>
    <dgm:pt modelId="{0B7B1DE8-9C86-4162-A307-CF714EB028F6}" type="parTrans" cxnId="{85D9C766-BDA2-4589-8E11-0216C392617B}">
      <dgm:prSet/>
      <dgm:spPr/>
      <dgm:t>
        <a:bodyPr/>
        <a:lstStyle/>
        <a:p>
          <a:endParaRPr lang="sv-SE"/>
        </a:p>
      </dgm:t>
    </dgm:pt>
    <dgm:pt modelId="{3CF13087-46C2-414D-97A7-B63DC5D4A1EC}" type="sibTrans" cxnId="{85D9C766-BDA2-4589-8E11-0216C392617B}">
      <dgm:prSet/>
      <dgm:spPr/>
      <dgm:t>
        <a:bodyPr/>
        <a:lstStyle/>
        <a:p>
          <a:endParaRPr lang="sv-SE"/>
        </a:p>
      </dgm:t>
    </dgm:pt>
    <dgm:pt modelId="{DE5E0FF9-4955-4903-89FB-B4D51060930E}">
      <dgm:prSet phldrT="[Text]" custT="1"/>
      <dgm:spPr/>
      <dgm:t>
        <a:bodyPr/>
        <a:lstStyle/>
        <a:p>
          <a:endParaRPr lang="sv-SE" sz="1800" dirty="0"/>
        </a:p>
      </dgm:t>
    </dgm:pt>
    <dgm:pt modelId="{93D04E31-00D0-44A2-886B-20E166921B03}" type="parTrans" cxnId="{82882860-E79F-42F9-BB4E-C56D5288713D}">
      <dgm:prSet/>
      <dgm:spPr/>
      <dgm:t>
        <a:bodyPr/>
        <a:lstStyle/>
        <a:p>
          <a:endParaRPr lang="sv-SE"/>
        </a:p>
      </dgm:t>
    </dgm:pt>
    <dgm:pt modelId="{44E276D8-C6AF-4590-B4D9-B271C4F7D78B}" type="sibTrans" cxnId="{82882860-E79F-42F9-BB4E-C56D5288713D}">
      <dgm:prSet/>
      <dgm:spPr/>
      <dgm:t>
        <a:bodyPr/>
        <a:lstStyle/>
        <a:p>
          <a:endParaRPr lang="sv-SE"/>
        </a:p>
      </dgm:t>
    </dgm:pt>
    <dgm:pt modelId="{77D9343B-6341-4344-AF42-9374920E733E}">
      <dgm:prSet phldrT="[Text]" custT="1"/>
      <dgm:spPr/>
      <dgm:t>
        <a:bodyPr/>
        <a:lstStyle/>
        <a:p>
          <a:r>
            <a:rPr lang="sv-SE" sz="2400" dirty="0" smtClean="0"/>
            <a:t>Rådgivning &amp; analys</a:t>
          </a:r>
          <a:endParaRPr lang="sv-SE" sz="2400" dirty="0"/>
        </a:p>
      </dgm:t>
    </dgm:pt>
    <dgm:pt modelId="{B25AD36B-C565-43D4-B09E-659B387CB89E}" type="parTrans" cxnId="{85FD97DD-9FC2-4D1E-9A61-F3A6F4D174FE}">
      <dgm:prSet/>
      <dgm:spPr/>
      <dgm:t>
        <a:bodyPr/>
        <a:lstStyle/>
        <a:p>
          <a:endParaRPr lang="sv-SE"/>
        </a:p>
      </dgm:t>
    </dgm:pt>
    <dgm:pt modelId="{045C11A0-1E60-4C43-8433-C9E037C9BC6F}" type="sibTrans" cxnId="{85FD97DD-9FC2-4D1E-9A61-F3A6F4D174FE}">
      <dgm:prSet/>
      <dgm:spPr/>
      <dgm:t>
        <a:bodyPr/>
        <a:lstStyle/>
        <a:p>
          <a:endParaRPr lang="sv-SE"/>
        </a:p>
      </dgm:t>
    </dgm:pt>
    <dgm:pt modelId="{55119F36-01C6-4B02-8545-5165B20DEAC2}">
      <dgm:prSet phldrT="[Text]" custT="1"/>
      <dgm:spPr/>
      <dgm:t>
        <a:bodyPr/>
        <a:lstStyle/>
        <a:p>
          <a:r>
            <a:rPr lang="sv-SE" sz="2400" dirty="0" smtClean="0"/>
            <a:t>Investering</a:t>
          </a:r>
          <a:endParaRPr lang="sv-SE" sz="2400" dirty="0"/>
        </a:p>
      </dgm:t>
    </dgm:pt>
    <dgm:pt modelId="{2A40EE06-9F7C-412F-B000-EBEBD72CB7DE}" type="parTrans" cxnId="{D165771B-CEDC-439C-BC17-64DB0F1E2BD7}">
      <dgm:prSet/>
      <dgm:spPr/>
      <dgm:t>
        <a:bodyPr/>
        <a:lstStyle/>
        <a:p>
          <a:endParaRPr lang="sv-SE"/>
        </a:p>
      </dgm:t>
    </dgm:pt>
    <dgm:pt modelId="{76F69CE8-4BC8-415B-9CE8-3D425934DCD6}" type="sibTrans" cxnId="{D165771B-CEDC-439C-BC17-64DB0F1E2BD7}">
      <dgm:prSet/>
      <dgm:spPr/>
      <dgm:t>
        <a:bodyPr/>
        <a:lstStyle/>
        <a:p>
          <a:endParaRPr lang="sv-SE"/>
        </a:p>
      </dgm:t>
    </dgm:pt>
    <dgm:pt modelId="{90F962D0-BFA8-4399-B9CD-351FAC7689B6}" type="pres">
      <dgm:prSet presAssocID="{C2BF0844-CD3A-4837-8CA8-6772E809EA3D}" presName="Name0" presStyleCnt="0">
        <dgm:presLayoutVars>
          <dgm:dir/>
          <dgm:animLvl val="lvl"/>
          <dgm:resizeHandles val="exact"/>
        </dgm:presLayoutVars>
      </dgm:prSet>
      <dgm:spPr/>
      <dgm:t>
        <a:bodyPr/>
        <a:lstStyle/>
        <a:p>
          <a:endParaRPr lang="sv-SE"/>
        </a:p>
      </dgm:t>
    </dgm:pt>
    <dgm:pt modelId="{F5BE8981-AFFD-4E54-83A9-AC288461EF55}" type="pres">
      <dgm:prSet presAssocID="{E98D31CF-4FB6-4B6E-B29C-0BF78605898D}" presName="composite" presStyleCnt="0"/>
      <dgm:spPr/>
    </dgm:pt>
    <dgm:pt modelId="{76E2B2C6-5BBC-4579-B1D8-F58EB2CAA628}" type="pres">
      <dgm:prSet presAssocID="{E98D31CF-4FB6-4B6E-B29C-0BF78605898D}" presName="parTx" presStyleLbl="alignNode1" presStyleIdx="0" presStyleCnt="3">
        <dgm:presLayoutVars>
          <dgm:chMax val="0"/>
          <dgm:chPref val="0"/>
          <dgm:bulletEnabled val="1"/>
        </dgm:presLayoutVars>
      </dgm:prSet>
      <dgm:spPr/>
      <dgm:t>
        <a:bodyPr/>
        <a:lstStyle/>
        <a:p>
          <a:endParaRPr lang="sv-SE"/>
        </a:p>
      </dgm:t>
    </dgm:pt>
    <dgm:pt modelId="{F67CF89C-DA61-4A77-8FDE-9C5F57993313}" type="pres">
      <dgm:prSet presAssocID="{E98D31CF-4FB6-4B6E-B29C-0BF78605898D}" presName="desTx" presStyleLbl="alignAccFollowNode1" presStyleIdx="0" presStyleCnt="3">
        <dgm:presLayoutVars>
          <dgm:bulletEnabled val="1"/>
        </dgm:presLayoutVars>
      </dgm:prSet>
      <dgm:spPr/>
      <dgm:t>
        <a:bodyPr/>
        <a:lstStyle/>
        <a:p>
          <a:endParaRPr lang="sv-SE"/>
        </a:p>
      </dgm:t>
    </dgm:pt>
    <dgm:pt modelId="{98CF5E86-1C83-40A8-A4C7-AB13E8B900CE}" type="pres">
      <dgm:prSet presAssocID="{3CF13087-46C2-414D-97A7-B63DC5D4A1EC}" presName="space" presStyleCnt="0"/>
      <dgm:spPr/>
    </dgm:pt>
    <dgm:pt modelId="{75269AC8-13DE-43E4-9898-9DFB7F01EE83}" type="pres">
      <dgm:prSet presAssocID="{77D9343B-6341-4344-AF42-9374920E733E}" presName="composite" presStyleCnt="0"/>
      <dgm:spPr/>
    </dgm:pt>
    <dgm:pt modelId="{9857F6F2-D52C-4DA2-8D73-06CE223EACE2}" type="pres">
      <dgm:prSet presAssocID="{77D9343B-6341-4344-AF42-9374920E733E}" presName="parTx" presStyleLbl="alignNode1" presStyleIdx="1" presStyleCnt="3">
        <dgm:presLayoutVars>
          <dgm:chMax val="0"/>
          <dgm:chPref val="0"/>
          <dgm:bulletEnabled val="1"/>
        </dgm:presLayoutVars>
      </dgm:prSet>
      <dgm:spPr/>
      <dgm:t>
        <a:bodyPr/>
        <a:lstStyle/>
        <a:p>
          <a:endParaRPr lang="sv-SE"/>
        </a:p>
      </dgm:t>
    </dgm:pt>
    <dgm:pt modelId="{1B1958CC-A682-4EC5-953D-D97536E4F243}" type="pres">
      <dgm:prSet presAssocID="{77D9343B-6341-4344-AF42-9374920E733E}" presName="desTx" presStyleLbl="alignAccFollowNode1" presStyleIdx="1" presStyleCnt="3">
        <dgm:presLayoutVars>
          <dgm:bulletEnabled val="1"/>
        </dgm:presLayoutVars>
      </dgm:prSet>
      <dgm:spPr/>
      <dgm:t>
        <a:bodyPr/>
        <a:lstStyle/>
        <a:p>
          <a:endParaRPr lang="sv-SE"/>
        </a:p>
      </dgm:t>
    </dgm:pt>
    <dgm:pt modelId="{B9D13AA6-C413-4EA2-B07A-A1BFDD9FDBDD}" type="pres">
      <dgm:prSet presAssocID="{045C11A0-1E60-4C43-8433-C9E037C9BC6F}" presName="space" presStyleCnt="0"/>
      <dgm:spPr/>
    </dgm:pt>
    <dgm:pt modelId="{E0342ADA-CDCB-430F-B497-54A3BCF9776D}" type="pres">
      <dgm:prSet presAssocID="{55119F36-01C6-4B02-8545-5165B20DEAC2}" presName="composite" presStyleCnt="0"/>
      <dgm:spPr/>
    </dgm:pt>
    <dgm:pt modelId="{3E916C72-7679-4AB2-9643-FF49186CCD17}" type="pres">
      <dgm:prSet presAssocID="{55119F36-01C6-4B02-8545-5165B20DEAC2}" presName="parTx" presStyleLbl="alignNode1" presStyleIdx="2" presStyleCnt="3">
        <dgm:presLayoutVars>
          <dgm:chMax val="0"/>
          <dgm:chPref val="0"/>
          <dgm:bulletEnabled val="1"/>
        </dgm:presLayoutVars>
      </dgm:prSet>
      <dgm:spPr/>
      <dgm:t>
        <a:bodyPr/>
        <a:lstStyle/>
        <a:p>
          <a:endParaRPr lang="sv-SE"/>
        </a:p>
      </dgm:t>
    </dgm:pt>
    <dgm:pt modelId="{EBA4EBC5-AD80-42E5-B272-3223DC1355E0}" type="pres">
      <dgm:prSet presAssocID="{55119F36-01C6-4B02-8545-5165B20DEAC2}" presName="desTx" presStyleLbl="alignAccFollowNode1" presStyleIdx="2" presStyleCnt="3" custAng="0" custScaleX="99124" custScaleY="100000">
        <dgm:presLayoutVars>
          <dgm:bulletEnabled val="1"/>
        </dgm:presLayoutVars>
      </dgm:prSet>
      <dgm:spPr/>
      <dgm:t>
        <a:bodyPr/>
        <a:lstStyle/>
        <a:p>
          <a:endParaRPr lang="sv-SE"/>
        </a:p>
      </dgm:t>
    </dgm:pt>
  </dgm:ptLst>
  <dgm:cxnLst>
    <dgm:cxn modelId="{4F2C740A-881B-4085-BA06-B52A7B708C6F}" type="presOf" srcId="{77D9343B-6341-4344-AF42-9374920E733E}" destId="{9857F6F2-D52C-4DA2-8D73-06CE223EACE2}" srcOrd="0" destOrd="0" presId="urn:microsoft.com/office/officeart/2005/8/layout/hList1"/>
    <dgm:cxn modelId="{FE611AA6-A3A3-4849-8F4B-99954CEF74DA}" type="presOf" srcId="{DE5E0FF9-4955-4903-89FB-B4D51060930E}" destId="{F67CF89C-DA61-4A77-8FDE-9C5F57993313}" srcOrd="0" destOrd="0" presId="urn:microsoft.com/office/officeart/2005/8/layout/hList1"/>
    <dgm:cxn modelId="{EE5A3E8F-9966-4070-A3D8-372D8302DAD1}" type="presOf" srcId="{E98D31CF-4FB6-4B6E-B29C-0BF78605898D}" destId="{76E2B2C6-5BBC-4579-B1D8-F58EB2CAA628}" srcOrd="0" destOrd="0" presId="urn:microsoft.com/office/officeart/2005/8/layout/hList1"/>
    <dgm:cxn modelId="{85D9C766-BDA2-4589-8E11-0216C392617B}" srcId="{C2BF0844-CD3A-4837-8CA8-6772E809EA3D}" destId="{E98D31CF-4FB6-4B6E-B29C-0BF78605898D}" srcOrd="0" destOrd="0" parTransId="{0B7B1DE8-9C86-4162-A307-CF714EB028F6}" sibTransId="{3CF13087-46C2-414D-97A7-B63DC5D4A1EC}"/>
    <dgm:cxn modelId="{D165771B-CEDC-439C-BC17-64DB0F1E2BD7}" srcId="{C2BF0844-CD3A-4837-8CA8-6772E809EA3D}" destId="{55119F36-01C6-4B02-8545-5165B20DEAC2}" srcOrd="2" destOrd="0" parTransId="{2A40EE06-9F7C-412F-B000-EBEBD72CB7DE}" sibTransId="{76F69CE8-4BC8-415B-9CE8-3D425934DCD6}"/>
    <dgm:cxn modelId="{373D63D0-7B19-471F-8BDD-5B1B49B3833A}" type="presOf" srcId="{C2BF0844-CD3A-4837-8CA8-6772E809EA3D}" destId="{90F962D0-BFA8-4399-B9CD-351FAC7689B6}" srcOrd="0" destOrd="0" presId="urn:microsoft.com/office/officeart/2005/8/layout/hList1"/>
    <dgm:cxn modelId="{2008D3A5-ACC8-46C7-BC2B-58E104E2FB79}" type="presOf" srcId="{55119F36-01C6-4B02-8545-5165B20DEAC2}" destId="{3E916C72-7679-4AB2-9643-FF49186CCD17}" srcOrd="0" destOrd="0" presId="urn:microsoft.com/office/officeart/2005/8/layout/hList1"/>
    <dgm:cxn modelId="{82882860-E79F-42F9-BB4E-C56D5288713D}" srcId="{E98D31CF-4FB6-4B6E-B29C-0BF78605898D}" destId="{DE5E0FF9-4955-4903-89FB-B4D51060930E}" srcOrd="0" destOrd="0" parTransId="{93D04E31-00D0-44A2-886B-20E166921B03}" sibTransId="{44E276D8-C6AF-4590-B4D9-B271C4F7D78B}"/>
    <dgm:cxn modelId="{85FD97DD-9FC2-4D1E-9A61-F3A6F4D174FE}" srcId="{C2BF0844-CD3A-4837-8CA8-6772E809EA3D}" destId="{77D9343B-6341-4344-AF42-9374920E733E}" srcOrd="1" destOrd="0" parTransId="{B25AD36B-C565-43D4-B09E-659B387CB89E}" sibTransId="{045C11A0-1E60-4C43-8433-C9E037C9BC6F}"/>
    <dgm:cxn modelId="{3B26975F-3E34-48A9-9CD6-2C06B57B770E}" type="presParOf" srcId="{90F962D0-BFA8-4399-B9CD-351FAC7689B6}" destId="{F5BE8981-AFFD-4E54-83A9-AC288461EF55}" srcOrd="0" destOrd="0" presId="urn:microsoft.com/office/officeart/2005/8/layout/hList1"/>
    <dgm:cxn modelId="{4714837D-F329-4608-963A-EF2971464E8B}" type="presParOf" srcId="{F5BE8981-AFFD-4E54-83A9-AC288461EF55}" destId="{76E2B2C6-5BBC-4579-B1D8-F58EB2CAA628}" srcOrd="0" destOrd="0" presId="urn:microsoft.com/office/officeart/2005/8/layout/hList1"/>
    <dgm:cxn modelId="{81D5B648-56D0-4152-9B0B-8CC7EEC6B1D3}" type="presParOf" srcId="{F5BE8981-AFFD-4E54-83A9-AC288461EF55}" destId="{F67CF89C-DA61-4A77-8FDE-9C5F57993313}" srcOrd="1" destOrd="0" presId="urn:microsoft.com/office/officeart/2005/8/layout/hList1"/>
    <dgm:cxn modelId="{294F2CC2-799D-4711-99A2-6826916482B0}" type="presParOf" srcId="{90F962D0-BFA8-4399-B9CD-351FAC7689B6}" destId="{98CF5E86-1C83-40A8-A4C7-AB13E8B900CE}" srcOrd="1" destOrd="0" presId="urn:microsoft.com/office/officeart/2005/8/layout/hList1"/>
    <dgm:cxn modelId="{6CC924A7-6D14-4244-9A4F-3F604993D4B4}" type="presParOf" srcId="{90F962D0-BFA8-4399-B9CD-351FAC7689B6}" destId="{75269AC8-13DE-43E4-9898-9DFB7F01EE83}" srcOrd="2" destOrd="0" presId="urn:microsoft.com/office/officeart/2005/8/layout/hList1"/>
    <dgm:cxn modelId="{3DAD8F68-4699-4D62-B124-F31FA9DB8686}" type="presParOf" srcId="{75269AC8-13DE-43E4-9898-9DFB7F01EE83}" destId="{9857F6F2-D52C-4DA2-8D73-06CE223EACE2}" srcOrd="0" destOrd="0" presId="urn:microsoft.com/office/officeart/2005/8/layout/hList1"/>
    <dgm:cxn modelId="{77C206C8-1919-4F1C-92FA-C103EC050951}" type="presParOf" srcId="{75269AC8-13DE-43E4-9898-9DFB7F01EE83}" destId="{1B1958CC-A682-4EC5-953D-D97536E4F243}" srcOrd="1" destOrd="0" presId="urn:microsoft.com/office/officeart/2005/8/layout/hList1"/>
    <dgm:cxn modelId="{3D44C14E-4DCC-4FE6-8AA5-6979EF7A691B}" type="presParOf" srcId="{90F962D0-BFA8-4399-B9CD-351FAC7689B6}" destId="{B9D13AA6-C413-4EA2-B07A-A1BFDD9FDBDD}" srcOrd="3" destOrd="0" presId="urn:microsoft.com/office/officeart/2005/8/layout/hList1"/>
    <dgm:cxn modelId="{B6E4F5B7-1D1B-4638-B571-FEBA7C802DBA}" type="presParOf" srcId="{90F962D0-BFA8-4399-B9CD-351FAC7689B6}" destId="{E0342ADA-CDCB-430F-B497-54A3BCF9776D}" srcOrd="4" destOrd="0" presId="urn:microsoft.com/office/officeart/2005/8/layout/hList1"/>
    <dgm:cxn modelId="{502E5007-CE5C-4E8E-AED4-98756EAA349E}" type="presParOf" srcId="{E0342ADA-CDCB-430F-B497-54A3BCF9776D}" destId="{3E916C72-7679-4AB2-9643-FF49186CCD17}" srcOrd="0" destOrd="0" presId="urn:microsoft.com/office/officeart/2005/8/layout/hList1"/>
    <dgm:cxn modelId="{7C40AB5E-DF0D-41D7-8DD3-5C0BD145815A}" type="presParOf" srcId="{E0342ADA-CDCB-430F-B497-54A3BCF9776D}" destId="{EBA4EBC5-AD80-42E5-B272-3223DC1355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8089" cy="536456"/>
          </a:xfrm>
          <a:prstGeom prst="rect">
            <a:avLst/>
          </a:prstGeom>
          <a:noFill/>
          <a:ln w="12700">
            <a:noFill/>
            <a:miter lim="800000"/>
            <a:headEnd type="none" w="sm" len="sm"/>
            <a:tailEnd type="none" w="sm" len="sm"/>
          </a:ln>
          <a:effectLst/>
        </p:spPr>
        <p:txBody>
          <a:bodyPr vert="horz" wrap="square" lIns="88570" tIns="44284" rIns="88570" bIns="44284" numCol="1" anchor="t" anchorCtr="0" compatLnSpc="1">
            <a:prstTxWarp prst="textNoShape">
              <a:avLst/>
            </a:prstTxWarp>
          </a:bodyPr>
          <a:lstStyle>
            <a:lvl1pPr defTabSz="886755">
              <a:lnSpc>
                <a:spcPct val="100000"/>
              </a:lnSpc>
              <a:spcBef>
                <a:spcPct val="0"/>
              </a:spcBef>
              <a:defRPr>
                <a:solidFill>
                  <a:schemeClr val="tx1"/>
                </a:solidFill>
                <a:latin typeface="Times New Roman" pitchFamily="18" charset="0"/>
              </a:defRPr>
            </a:lvl1pPr>
          </a:lstStyle>
          <a:p>
            <a:endParaRPr lang="en-GB"/>
          </a:p>
        </p:txBody>
      </p:sp>
      <p:sp>
        <p:nvSpPr>
          <p:cNvPr id="8195" name="Rectangle 3"/>
          <p:cNvSpPr>
            <a:spLocks noGrp="1" noChangeArrowheads="1"/>
          </p:cNvSpPr>
          <p:nvPr>
            <p:ph type="dt" sz="quarter" idx="1"/>
          </p:nvPr>
        </p:nvSpPr>
        <p:spPr bwMode="auto">
          <a:xfrm>
            <a:off x="3831730" y="0"/>
            <a:ext cx="2992802" cy="536456"/>
          </a:xfrm>
          <a:prstGeom prst="rect">
            <a:avLst/>
          </a:prstGeom>
          <a:noFill/>
          <a:ln w="12700">
            <a:noFill/>
            <a:miter lim="800000"/>
            <a:headEnd type="none" w="sm" len="sm"/>
            <a:tailEnd type="none" w="sm" len="sm"/>
          </a:ln>
          <a:effectLst/>
        </p:spPr>
        <p:txBody>
          <a:bodyPr vert="horz" wrap="square" lIns="88570" tIns="44284" rIns="88570" bIns="44284" numCol="1" anchor="t" anchorCtr="0" compatLnSpc="1">
            <a:prstTxWarp prst="textNoShape">
              <a:avLst/>
            </a:prstTxWarp>
          </a:bodyPr>
          <a:lstStyle>
            <a:lvl1pPr algn="r" defTabSz="886755">
              <a:lnSpc>
                <a:spcPct val="100000"/>
              </a:lnSpc>
              <a:spcBef>
                <a:spcPct val="0"/>
              </a:spcBef>
              <a:defRPr>
                <a:solidFill>
                  <a:schemeClr val="tx1"/>
                </a:solidFill>
                <a:latin typeface="Times New Roman" pitchFamily="18" charset="0"/>
              </a:defRPr>
            </a:lvl1pPr>
          </a:lstStyle>
          <a:p>
            <a:fld id="{7BF808FD-FB70-4F70-95A4-6F65736B3C19}" type="datetime3">
              <a:rPr lang="en-GB"/>
              <a:pPr/>
              <a:t>20 May, 2021</a:t>
            </a:fld>
            <a:endParaRPr lang="en-GB"/>
          </a:p>
        </p:txBody>
      </p:sp>
      <p:sp>
        <p:nvSpPr>
          <p:cNvPr id="8196" name="Rectangle 4"/>
          <p:cNvSpPr>
            <a:spLocks noGrp="1" noChangeArrowheads="1"/>
          </p:cNvSpPr>
          <p:nvPr>
            <p:ph type="ftr" sz="quarter" idx="2"/>
          </p:nvPr>
        </p:nvSpPr>
        <p:spPr bwMode="auto">
          <a:xfrm>
            <a:off x="0" y="9409205"/>
            <a:ext cx="2988089" cy="533308"/>
          </a:xfrm>
          <a:prstGeom prst="rect">
            <a:avLst/>
          </a:prstGeom>
          <a:noFill/>
          <a:ln w="12700">
            <a:noFill/>
            <a:miter lim="800000"/>
            <a:headEnd type="none" w="sm" len="sm"/>
            <a:tailEnd type="none" w="sm" len="sm"/>
          </a:ln>
          <a:effectLst/>
        </p:spPr>
        <p:txBody>
          <a:bodyPr vert="horz" wrap="square" lIns="88570" tIns="44284" rIns="88570" bIns="44284" numCol="1" anchor="b" anchorCtr="0" compatLnSpc="1">
            <a:prstTxWarp prst="textNoShape">
              <a:avLst/>
            </a:prstTxWarp>
          </a:bodyPr>
          <a:lstStyle>
            <a:lvl1pPr defTabSz="886755">
              <a:lnSpc>
                <a:spcPct val="100000"/>
              </a:lnSpc>
              <a:spcBef>
                <a:spcPct val="0"/>
              </a:spcBef>
              <a:defRPr>
                <a:solidFill>
                  <a:schemeClr val="tx1"/>
                </a:solidFill>
                <a:latin typeface="Times New Roman" pitchFamily="18" charset="0"/>
              </a:defRPr>
            </a:lvl1pPr>
          </a:lstStyle>
          <a:p>
            <a:endParaRPr lang="en-GB"/>
          </a:p>
        </p:txBody>
      </p:sp>
      <p:sp>
        <p:nvSpPr>
          <p:cNvPr id="8197" name="Rectangle 5"/>
          <p:cNvSpPr>
            <a:spLocks noGrp="1" noChangeArrowheads="1"/>
          </p:cNvSpPr>
          <p:nvPr>
            <p:ph type="sldNum" sz="quarter" idx="3"/>
          </p:nvPr>
        </p:nvSpPr>
        <p:spPr bwMode="auto">
          <a:xfrm>
            <a:off x="3831730" y="9409205"/>
            <a:ext cx="2992802" cy="533308"/>
          </a:xfrm>
          <a:prstGeom prst="rect">
            <a:avLst/>
          </a:prstGeom>
          <a:noFill/>
          <a:ln w="12700">
            <a:noFill/>
            <a:miter lim="800000"/>
            <a:headEnd type="none" w="sm" len="sm"/>
            <a:tailEnd type="none" w="sm" len="sm"/>
          </a:ln>
          <a:effectLst/>
        </p:spPr>
        <p:txBody>
          <a:bodyPr vert="horz" wrap="square" lIns="88570" tIns="44284" rIns="88570" bIns="44284" numCol="1" anchor="b" anchorCtr="0" compatLnSpc="1">
            <a:prstTxWarp prst="textNoShape">
              <a:avLst/>
            </a:prstTxWarp>
          </a:bodyPr>
          <a:lstStyle>
            <a:lvl1pPr algn="r" defTabSz="886755">
              <a:lnSpc>
                <a:spcPct val="100000"/>
              </a:lnSpc>
              <a:spcBef>
                <a:spcPct val="0"/>
              </a:spcBef>
              <a:defRPr>
                <a:solidFill>
                  <a:schemeClr val="tx1"/>
                </a:solidFill>
                <a:latin typeface="Times New Roman" pitchFamily="18" charset="0"/>
              </a:defRPr>
            </a:lvl1pPr>
          </a:lstStyle>
          <a:p>
            <a:fld id="{6D4072C5-CD62-4B9B-A8F5-55F7AD14BD98}" type="slidenum">
              <a:rPr lang="en-GB"/>
              <a:pPr/>
              <a:t>‹#›</a:t>
            </a:fld>
            <a:endParaRPr lang="en-GB"/>
          </a:p>
        </p:txBody>
      </p:sp>
    </p:spTree>
    <p:extLst>
      <p:ext uri="{BB962C8B-B14F-4D97-AF65-F5344CB8AC3E}">
        <p14:creationId xmlns:p14="http://schemas.microsoft.com/office/powerpoint/2010/main" val="3590186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30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6851"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r>
              <a:rPr lang="en-GB" dirty="0" smtClean="0"/>
              <a:t>As</a:t>
            </a:r>
            <a:r>
              <a:rPr lang="en-GB" baseline="0" dirty="0" smtClean="0"/>
              <a:t> financial markets become more mature regarding ESG-considerations and climate change, there’s now room to take on another key topic – biodiversity loss. </a:t>
            </a:r>
          </a:p>
          <a:p>
            <a:endParaRPr lang="en-GB" baseline="0" dirty="0" smtClean="0"/>
          </a:p>
          <a:p>
            <a:r>
              <a:rPr lang="en-GB" dirty="0" smtClean="0"/>
              <a:t>In our view, biodiversity loss presents a risk to investment returns; namely, companies with activities that harm biodiversity will likely face punitive costs, while firms relying on biodiversity (e.g. food, materials and medicines) could see their opportunities diminished.</a:t>
            </a:r>
            <a:endParaRPr lang="en-GB" baseline="0" dirty="0" smtClean="0"/>
          </a:p>
          <a:p>
            <a:endParaRPr lang="en-GB" baseline="0" dirty="0" smtClean="0"/>
          </a:p>
          <a:p>
            <a:r>
              <a:rPr lang="en-GB" baseline="0" dirty="0" smtClean="0"/>
              <a:t>Being a complex issues, we set up a report where we </a:t>
            </a:r>
            <a:r>
              <a:rPr lang="en-GB" dirty="0" smtClean="0"/>
              <a:t>seek to provide 'biodiversity basics' for investors, along with key questions that portfolio managers can ask to determine the financial risk that biodiversity loss could entail for their holdings.</a:t>
            </a:r>
            <a:endParaRPr lang="en-US" dirty="0"/>
          </a:p>
        </p:txBody>
      </p:sp>
    </p:spTree>
    <p:extLst>
      <p:ext uri="{BB962C8B-B14F-4D97-AF65-F5344CB8AC3E}">
        <p14:creationId xmlns:p14="http://schemas.microsoft.com/office/powerpoint/2010/main" val="47351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endParaRPr lang="en-GB" dirty="0" smtClean="0"/>
          </a:p>
          <a:p>
            <a:pPr marL="268279" indent="-268279">
              <a:lnSpc>
                <a:spcPct val="100000"/>
              </a:lnSpc>
              <a:spcBef>
                <a:spcPct val="70000"/>
              </a:spcBef>
              <a:buClr>
                <a:schemeClr val="tx2"/>
              </a:buClr>
              <a:buFont typeface="Wingdings 2" pitchFamily="18" charset="2"/>
              <a:buChar char=""/>
            </a:pPr>
            <a:r>
              <a:rPr lang="en-GB" sz="1300" dirty="0" smtClean="0">
                <a:solidFill>
                  <a:schemeClr val="tx1"/>
                </a:solidFill>
                <a:cs typeface="Times New Roman" pitchFamily="18" charset="0"/>
              </a:rPr>
              <a:t>Attention to biodiversity lags behind other environmental factors, such as climate change, but </a:t>
            </a:r>
            <a:r>
              <a:rPr lang="en-US" sz="1300" dirty="0" smtClean="0">
                <a:solidFill>
                  <a:schemeClr val="tx1"/>
                </a:solidFill>
              </a:rPr>
              <a:t>despite a lack of company reporting, portfolio managers can start to act </a:t>
            </a:r>
            <a:endParaRPr lang="en-GB" sz="1300" dirty="0" smtClean="0">
              <a:solidFill>
                <a:schemeClr val="tx1"/>
              </a:solidFill>
              <a:cs typeface="Times New Roman" pitchFamily="18" charset="0"/>
            </a:endParaRPr>
          </a:p>
          <a:p>
            <a:pPr marL="457200" lvl="1" indent="0">
              <a:buFont typeface="Wingdings" panose="05000000000000000000" pitchFamily="2" charset="2"/>
              <a:buNone/>
            </a:pPr>
            <a:endParaRPr lang="en-GB" sz="1400" dirty="0" smtClean="0">
              <a:solidFill>
                <a:schemeClr val="tx1"/>
              </a:solidFill>
            </a:endParaRPr>
          </a:p>
          <a:p>
            <a:pPr marL="457200" lvl="1" indent="0">
              <a:buFont typeface="Wingdings" panose="05000000000000000000" pitchFamily="2" charset="2"/>
              <a:buNone/>
            </a:pPr>
            <a:endParaRPr lang="en-GB" sz="1400" dirty="0" smtClean="0">
              <a:solidFill>
                <a:schemeClr val="tx1"/>
              </a:solidFill>
            </a:endParaRPr>
          </a:p>
          <a:p>
            <a:pPr marL="742950" lvl="1" indent="-285750">
              <a:buFont typeface="Wingdings" panose="05000000000000000000" pitchFamily="2" charset="2"/>
              <a:buChar char="à"/>
            </a:pPr>
            <a:r>
              <a:rPr lang="en-GB" sz="1400" dirty="0" smtClean="0">
                <a:solidFill>
                  <a:srgbClr val="C00000"/>
                </a:solidFill>
              </a:rPr>
              <a:t>Business </a:t>
            </a:r>
            <a:r>
              <a:rPr lang="en-GB" sz="1400" b="1" dirty="0" smtClean="0">
                <a:solidFill>
                  <a:srgbClr val="C00000"/>
                </a:solidFill>
              </a:rPr>
              <a:t>impacts and dependencies </a:t>
            </a:r>
            <a:r>
              <a:rPr lang="en-GB" sz="1400" dirty="0" smtClean="0">
                <a:solidFill>
                  <a:srgbClr val="C00000"/>
                </a:solidFill>
              </a:rPr>
              <a:t>on biodiversity </a:t>
            </a:r>
            <a:r>
              <a:rPr lang="en-GB" sz="1400" b="1" dirty="0" smtClean="0">
                <a:solidFill>
                  <a:srgbClr val="C00000"/>
                </a:solidFill>
              </a:rPr>
              <a:t>translate into risks to business and financial organisations.</a:t>
            </a:r>
            <a:r>
              <a:rPr lang="en-GB" sz="1400" dirty="0" smtClean="0">
                <a:solidFill>
                  <a:srgbClr val="C00000"/>
                </a:solidFill>
              </a:rPr>
              <a:t> For investors, </a:t>
            </a:r>
            <a:r>
              <a:rPr lang="en-GB" sz="1400" b="1" dirty="0" smtClean="0">
                <a:solidFill>
                  <a:srgbClr val="C00000"/>
                </a:solidFill>
              </a:rPr>
              <a:t>biodiversity loss yields a risk to investment returns </a:t>
            </a:r>
            <a:r>
              <a:rPr lang="en-GB" sz="1400" dirty="0" smtClean="0">
                <a:solidFill>
                  <a:srgbClr val="C00000"/>
                </a:solidFill>
              </a:rPr>
              <a:t>– e.g. companies which activities harm biodiversity will likely face punitive costs, while firms relying on biodiversity such as food, materials and medicines could see their opportunities diminished.</a:t>
            </a:r>
          </a:p>
          <a:p>
            <a:pPr marL="742950" lvl="1" indent="-285750">
              <a:spcBef>
                <a:spcPts val="1800"/>
              </a:spcBef>
              <a:buFont typeface="Wingdings" panose="05000000000000000000" pitchFamily="2" charset="2"/>
              <a:buChar char="à"/>
            </a:pPr>
            <a:r>
              <a:rPr lang="en-GB" sz="1400" dirty="0" smtClean="0">
                <a:solidFill>
                  <a:srgbClr val="C00000"/>
                </a:solidFill>
              </a:rPr>
              <a:t>Regardless of location or products, businesses are dependent on consumers and </a:t>
            </a:r>
            <a:r>
              <a:rPr lang="en-GB" sz="1400" b="1" dirty="0" smtClean="0">
                <a:solidFill>
                  <a:srgbClr val="C00000"/>
                </a:solidFill>
              </a:rPr>
              <a:t>consumers are growing more aware of and concerned about ecological deterioration</a:t>
            </a:r>
            <a:r>
              <a:rPr lang="en-GB" sz="1400" dirty="0" smtClean="0">
                <a:solidFill>
                  <a:srgbClr val="C00000"/>
                </a:solidFill>
              </a:rPr>
              <a:t>, which can affect their purchasing decisions </a:t>
            </a:r>
            <a:r>
              <a:rPr lang="en-GB" sz="1400" dirty="0" smtClean="0">
                <a:solidFill>
                  <a:srgbClr val="C00000"/>
                </a:solidFill>
                <a:sym typeface="Wingdings" panose="05000000000000000000" pitchFamily="2" charset="2"/>
              </a:rPr>
              <a:t>- making biodiversity a key question for many companies… </a:t>
            </a:r>
          </a:p>
          <a:p>
            <a:pPr marL="742950" lvl="1" indent="-285750">
              <a:spcBef>
                <a:spcPts val="1800"/>
              </a:spcBef>
              <a:buFont typeface="Wingdings" panose="05000000000000000000" pitchFamily="2" charset="2"/>
              <a:buChar char="à"/>
            </a:pPr>
            <a:r>
              <a:rPr lang="en-GB" sz="1400" dirty="0" smtClean="0">
                <a:solidFill>
                  <a:srgbClr val="C00000"/>
                </a:solidFill>
                <a:sym typeface="Wingdings" panose="05000000000000000000" pitchFamily="2" charset="2"/>
              </a:rPr>
              <a:t>… along with an increasing investor focus, as firms such as BlackRock states that issues that affect biodiversity and the natural environment will be key focus areas.</a:t>
            </a:r>
          </a:p>
          <a:p>
            <a:pPr marL="742950" lvl="1" indent="-285750">
              <a:spcBef>
                <a:spcPts val="1800"/>
              </a:spcBef>
              <a:buFont typeface="Wingdings" panose="05000000000000000000" pitchFamily="2" charset="2"/>
              <a:buChar char="à"/>
            </a:pPr>
            <a:r>
              <a:rPr lang="en-GB" sz="1400" b="1" dirty="0" smtClean="0">
                <a:solidFill>
                  <a:srgbClr val="C00000"/>
                </a:solidFill>
                <a:sym typeface="Wingdings" panose="05000000000000000000" pitchFamily="2" charset="2"/>
              </a:rPr>
              <a:t>Increasing regulatory pressure </a:t>
            </a:r>
            <a:r>
              <a:rPr lang="en-GB" sz="1400" dirty="0" smtClean="0">
                <a:solidFill>
                  <a:srgbClr val="C00000"/>
                </a:solidFill>
                <a:sym typeface="Wingdings" panose="05000000000000000000" pitchFamily="2" charset="2"/>
              </a:rPr>
              <a:t>is also pushing biodiversity high on the agenda.</a:t>
            </a:r>
            <a:endParaRPr lang="en-GB" sz="1400" dirty="0">
              <a:solidFill>
                <a:srgbClr val="C00000"/>
              </a:solidFill>
            </a:endParaRPr>
          </a:p>
        </p:txBody>
      </p:sp>
    </p:spTree>
    <p:extLst>
      <p:ext uri="{BB962C8B-B14F-4D97-AF65-F5344CB8AC3E}">
        <p14:creationId xmlns:p14="http://schemas.microsoft.com/office/powerpoint/2010/main" val="152724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99684" y="9529989"/>
            <a:ext cx="2982111" cy="501409"/>
          </a:xfrm>
          <a:prstGeom prst="rect">
            <a:avLst/>
          </a:prstGeom>
          <a:noFill/>
        </p:spPr>
        <p:txBody>
          <a:bodyPr lIns="92318" tIns="46159" rIns="92318" bIns="46159"/>
          <a:lstStyle/>
          <a:p>
            <a:pPr defTabSz="960722"/>
            <a:fld id="{F828C992-C113-40C4-B33A-58F43685FE6F}" type="slidenum">
              <a:rPr lang="sv-SE" smtClean="0"/>
              <a:pPr defTabSz="960722"/>
              <a:t>12</a:t>
            </a:fld>
            <a:endParaRPr lang="sv-SE" dirty="0" smtClean="0"/>
          </a:p>
        </p:txBody>
      </p:sp>
      <p:sp>
        <p:nvSpPr>
          <p:cNvPr id="38915" name="Rectangle 2"/>
          <p:cNvSpPr>
            <a:spLocks noGrp="1" noRot="1" noChangeAspect="1" noChangeArrowheads="1" noTextEdit="1"/>
          </p:cNvSpPr>
          <p:nvPr>
            <p:ph type="sldImg"/>
          </p:nvPr>
        </p:nvSpPr>
        <p:spPr>
          <a:xfrm>
            <a:off x="725488" y="752475"/>
            <a:ext cx="5432425" cy="3762375"/>
          </a:xfrm>
          <a:prstGeom prst="rect">
            <a:avLst/>
          </a:prstGeom>
          <a:ln/>
        </p:spPr>
      </p:sp>
      <p:sp>
        <p:nvSpPr>
          <p:cNvPr id="38916" name="Rectangle 3"/>
          <p:cNvSpPr>
            <a:spLocks noGrp="1" noChangeArrowheads="1"/>
          </p:cNvSpPr>
          <p:nvPr>
            <p:ph type="body" idx="1"/>
          </p:nvPr>
        </p:nvSpPr>
        <p:spPr>
          <a:xfrm>
            <a:off x="688181" y="4765796"/>
            <a:ext cx="5507040" cy="4514289"/>
          </a:xfrm>
          <a:prstGeom prst="rect">
            <a:avLst/>
          </a:prstGeom>
          <a:noFill/>
          <a:ln/>
        </p:spPr>
        <p:txBody>
          <a:bodyPr lIns="92318" tIns="46159" rIns="92318" bIns="46159"/>
          <a:lstStyle/>
          <a:p>
            <a:pPr eaLnBrk="1" hangingPunct="1"/>
            <a:endParaRPr lang="en-GB" smtClean="0"/>
          </a:p>
        </p:txBody>
      </p:sp>
    </p:spTree>
    <p:extLst>
      <p:ext uri="{BB962C8B-B14F-4D97-AF65-F5344CB8AC3E}">
        <p14:creationId xmlns:p14="http://schemas.microsoft.com/office/powerpoint/2010/main" val="238506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1243013"/>
            <a:ext cx="4846637" cy="3355975"/>
          </a:xfrm>
          <a:prstGeom prst="rect">
            <a:avLst/>
          </a:prstGeom>
          <a:noFill/>
          <a:ln w="12700">
            <a:solidFill>
              <a:prstClr val="black"/>
            </a:solidFill>
          </a:ln>
        </p:spPr>
      </p:sp>
      <p:sp>
        <p:nvSpPr>
          <p:cNvPr id="3" name="Notes Placeholder 2"/>
          <p:cNvSpPr>
            <a:spLocks noGrp="1"/>
          </p:cNvSpPr>
          <p:nvPr>
            <p:ph type="body" idx="1"/>
          </p:nvPr>
        </p:nvSpPr>
        <p:spPr>
          <a:xfrm>
            <a:off x="681038" y="4784725"/>
            <a:ext cx="5449887" cy="3914775"/>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cs typeface="Times New Roman" pitchFamily="18" charset="0"/>
              </a:rPr>
              <a:t>COVID-19 has put biodiversity, and its economic impacts, in the spotlight, with increasing investor focus along</a:t>
            </a:r>
            <a:r>
              <a:rPr lang="en-US" sz="1200" baseline="0" dirty="0" smtClean="0">
                <a:solidFill>
                  <a:schemeClr val="tx1"/>
                </a:solidFill>
                <a:cs typeface="Times New Roman" pitchFamily="18" charset="0"/>
              </a:rPr>
              <a:t> with</a:t>
            </a:r>
            <a:r>
              <a:rPr lang="en-US" sz="1200" dirty="0" smtClean="0">
                <a:solidFill>
                  <a:schemeClr val="tx1"/>
                </a:solidFill>
                <a:cs typeface="Times New Roman" pitchFamily="18" charset="0"/>
              </a:rPr>
              <a:t> regulatory pressure pushing it higher on the agenda.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tx1"/>
              </a:solidFill>
              <a:cs typeface="Times New Roman" pitchFamily="18" charset="0"/>
            </a:endParaRPr>
          </a:p>
          <a:p>
            <a:r>
              <a:rPr lang="en-GB" dirty="0" smtClean="0"/>
              <a:t>While</a:t>
            </a:r>
            <a:r>
              <a:rPr lang="en-GB" baseline="0" dirty="0" smtClean="0"/>
              <a:t> the loss of biodiversity is a ongoing tragedy in itself, it is also a significant economic risk alike climate change being large caused by human industrial activity. </a:t>
            </a:r>
            <a:endParaRPr lang="en-GB" dirty="0"/>
          </a:p>
        </p:txBody>
      </p:sp>
    </p:spTree>
    <p:extLst>
      <p:ext uri="{BB962C8B-B14F-4D97-AF65-F5344CB8AC3E}">
        <p14:creationId xmlns:p14="http://schemas.microsoft.com/office/powerpoint/2010/main" val="152775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endParaRPr lang="en-GB" dirty="0" smtClean="0"/>
          </a:p>
          <a:p>
            <a:pPr marL="268279" indent="-268279">
              <a:lnSpc>
                <a:spcPct val="100000"/>
              </a:lnSpc>
              <a:spcBef>
                <a:spcPct val="70000"/>
              </a:spcBef>
              <a:buClr>
                <a:schemeClr val="tx2"/>
              </a:buClr>
              <a:buFont typeface="Wingdings 2" pitchFamily="18" charset="2"/>
              <a:buChar char=""/>
            </a:pPr>
            <a:r>
              <a:rPr lang="en-GB" sz="1300" dirty="0" smtClean="0">
                <a:solidFill>
                  <a:schemeClr val="tx1"/>
                </a:solidFill>
                <a:cs typeface="Times New Roman" pitchFamily="18" charset="0"/>
              </a:rPr>
              <a:t>Attention to biodiversity lags behind other environmental factors, such as climate change, but </a:t>
            </a:r>
            <a:r>
              <a:rPr lang="en-US" sz="1300" dirty="0" smtClean="0">
                <a:solidFill>
                  <a:schemeClr val="tx1"/>
                </a:solidFill>
              </a:rPr>
              <a:t>despite a lack of company reporting, portfolio managers can start to act </a:t>
            </a:r>
            <a:endParaRPr lang="en-GB" sz="1300" dirty="0" smtClean="0">
              <a:solidFill>
                <a:schemeClr val="tx1"/>
              </a:solidFill>
              <a:cs typeface="Times New Roman" pitchFamily="18" charset="0"/>
            </a:endParaRPr>
          </a:p>
          <a:p>
            <a:pPr marL="457200" lvl="1" indent="0">
              <a:buFont typeface="Wingdings" panose="05000000000000000000" pitchFamily="2" charset="2"/>
              <a:buNone/>
            </a:pPr>
            <a:endParaRPr lang="en-GB" sz="1400" dirty="0" smtClean="0">
              <a:solidFill>
                <a:schemeClr val="tx1"/>
              </a:solidFill>
            </a:endParaRPr>
          </a:p>
          <a:p>
            <a:pPr marL="457200" lvl="1" indent="0">
              <a:buFont typeface="Wingdings" panose="05000000000000000000" pitchFamily="2" charset="2"/>
              <a:buNone/>
            </a:pPr>
            <a:endParaRPr lang="en-GB" sz="1400" dirty="0" smtClean="0">
              <a:solidFill>
                <a:schemeClr val="tx1"/>
              </a:solidFill>
            </a:endParaRPr>
          </a:p>
          <a:p>
            <a:pPr marL="742950" lvl="1" indent="-285750">
              <a:buFont typeface="Wingdings" panose="05000000000000000000" pitchFamily="2" charset="2"/>
              <a:buChar char="à"/>
            </a:pPr>
            <a:r>
              <a:rPr lang="en-GB" sz="1400" dirty="0" smtClean="0">
                <a:solidFill>
                  <a:srgbClr val="C00000"/>
                </a:solidFill>
              </a:rPr>
              <a:t>Business </a:t>
            </a:r>
            <a:r>
              <a:rPr lang="en-GB" sz="1400" b="1" dirty="0" smtClean="0">
                <a:solidFill>
                  <a:srgbClr val="C00000"/>
                </a:solidFill>
              </a:rPr>
              <a:t>impacts and dependencies </a:t>
            </a:r>
            <a:r>
              <a:rPr lang="en-GB" sz="1400" dirty="0" smtClean="0">
                <a:solidFill>
                  <a:srgbClr val="C00000"/>
                </a:solidFill>
              </a:rPr>
              <a:t>on biodiversity </a:t>
            </a:r>
            <a:r>
              <a:rPr lang="en-GB" sz="1400" b="1" dirty="0" smtClean="0">
                <a:solidFill>
                  <a:srgbClr val="C00000"/>
                </a:solidFill>
              </a:rPr>
              <a:t>translate into risks to business and financial organisations.</a:t>
            </a:r>
            <a:r>
              <a:rPr lang="en-GB" sz="1400" dirty="0" smtClean="0">
                <a:solidFill>
                  <a:srgbClr val="C00000"/>
                </a:solidFill>
              </a:rPr>
              <a:t> For investors, </a:t>
            </a:r>
            <a:r>
              <a:rPr lang="en-GB" sz="1400" b="1" dirty="0" smtClean="0">
                <a:solidFill>
                  <a:srgbClr val="C00000"/>
                </a:solidFill>
              </a:rPr>
              <a:t>biodiversity loss yields a risk to investment returns </a:t>
            </a:r>
            <a:r>
              <a:rPr lang="en-GB" sz="1400" dirty="0" smtClean="0">
                <a:solidFill>
                  <a:srgbClr val="C00000"/>
                </a:solidFill>
              </a:rPr>
              <a:t>– e.g. companies which activities harm biodiversity will likely face punitive costs, while firms relying on biodiversity such as food, materials and medicines could see their opportunities diminished.</a:t>
            </a:r>
          </a:p>
          <a:p>
            <a:pPr marL="742950" lvl="1" indent="-285750">
              <a:spcBef>
                <a:spcPts val="1800"/>
              </a:spcBef>
              <a:buFont typeface="Wingdings" panose="05000000000000000000" pitchFamily="2" charset="2"/>
              <a:buChar char="à"/>
            </a:pPr>
            <a:r>
              <a:rPr lang="en-GB" sz="1400" dirty="0" smtClean="0">
                <a:solidFill>
                  <a:srgbClr val="C00000"/>
                </a:solidFill>
              </a:rPr>
              <a:t>Regardless of location or products, businesses are dependent on consumers and </a:t>
            </a:r>
            <a:r>
              <a:rPr lang="en-GB" sz="1400" b="1" dirty="0" smtClean="0">
                <a:solidFill>
                  <a:srgbClr val="C00000"/>
                </a:solidFill>
              </a:rPr>
              <a:t>consumers are growing more aware of and concerned about ecological deterioration</a:t>
            </a:r>
            <a:r>
              <a:rPr lang="en-GB" sz="1400" dirty="0" smtClean="0">
                <a:solidFill>
                  <a:srgbClr val="C00000"/>
                </a:solidFill>
              </a:rPr>
              <a:t>, which can affect their purchasing decisions </a:t>
            </a:r>
            <a:r>
              <a:rPr lang="en-GB" sz="1400" dirty="0" smtClean="0">
                <a:solidFill>
                  <a:srgbClr val="C00000"/>
                </a:solidFill>
                <a:sym typeface="Wingdings" panose="05000000000000000000" pitchFamily="2" charset="2"/>
              </a:rPr>
              <a:t>- making biodiversity a key question for many companies… </a:t>
            </a:r>
          </a:p>
          <a:p>
            <a:pPr marL="742950" lvl="1" indent="-285750">
              <a:spcBef>
                <a:spcPts val="1800"/>
              </a:spcBef>
              <a:buFont typeface="Wingdings" panose="05000000000000000000" pitchFamily="2" charset="2"/>
              <a:buChar char="à"/>
            </a:pPr>
            <a:r>
              <a:rPr lang="en-GB" sz="1400" dirty="0" smtClean="0">
                <a:solidFill>
                  <a:srgbClr val="C00000"/>
                </a:solidFill>
                <a:sym typeface="Wingdings" panose="05000000000000000000" pitchFamily="2" charset="2"/>
              </a:rPr>
              <a:t>… along with an increasing investor focus, as firms such as BlackRock states that issues that affect biodiversity and the natural environment will be key focus areas.</a:t>
            </a:r>
          </a:p>
          <a:p>
            <a:pPr marL="742950" lvl="1" indent="-285750">
              <a:spcBef>
                <a:spcPts val="1800"/>
              </a:spcBef>
              <a:buFont typeface="Wingdings" panose="05000000000000000000" pitchFamily="2" charset="2"/>
              <a:buChar char="à"/>
            </a:pPr>
            <a:r>
              <a:rPr lang="en-GB" sz="1400" b="1" dirty="0" smtClean="0">
                <a:solidFill>
                  <a:srgbClr val="C00000"/>
                </a:solidFill>
                <a:sym typeface="Wingdings" panose="05000000000000000000" pitchFamily="2" charset="2"/>
              </a:rPr>
              <a:t>Increasing regulatory pressure </a:t>
            </a:r>
            <a:r>
              <a:rPr lang="en-GB" sz="1400" dirty="0" smtClean="0">
                <a:solidFill>
                  <a:srgbClr val="C00000"/>
                </a:solidFill>
                <a:sym typeface="Wingdings" panose="05000000000000000000" pitchFamily="2" charset="2"/>
              </a:rPr>
              <a:t>is also pushing biodiversity high on the agenda.</a:t>
            </a:r>
            <a:endParaRPr lang="en-GB" sz="1400" dirty="0">
              <a:solidFill>
                <a:srgbClr val="C00000"/>
              </a:solidFill>
            </a:endParaRPr>
          </a:p>
        </p:txBody>
      </p:sp>
    </p:spTree>
    <p:extLst>
      <p:ext uri="{BB962C8B-B14F-4D97-AF65-F5344CB8AC3E}">
        <p14:creationId xmlns:p14="http://schemas.microsoft.com/office/powerpoint/2010/main" val="255164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6851"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r>
              <a:rPr lang="en-GB" dirty="0" smtClean="0"/>
              <a:t>As</a:t>
            </a:r>
            <a:r>
              <a:rPr lang="en-GB" baseline="0" dirty="0" smtClean="0"/>
              <a:t> financial markets become more mature regarding ESG-considerations and climate change, there’s now room to take on another key topic – biodiversity loss. </a:t>
            </a:r>
          </a:p>
          <a:p>
            <a:endParaRPr lang="en-GB" baseline="0" dirty="0" smtClean="0"/>
          </a:p>
          <a:p>
            <a:r>
              <a:rPr lang="en-GB" dirty="0" smtClean="0"/>
              <a:t>In our view, biodiversity loss presents a risk to investment returns; namely, companies with activities that harm biodiversity will likely face punitive costs, while firms relying on biodiversity (e.g. food, materials and medicines) could see their opportunities diminished.</a:t>
            </a:r>
            <a:endParaRPr lang="en-GB" baseline="0" dirty="0" smtClean="0"/>
          </a:p>
          <a:p>
            <a:endParaRPr lang="en-GB" baseline="0" dirty="0" smtClean="0"/>
          </a:p>
          <a:p>
            <a:r>
              <a:rPr lang="en-GB" baseline="0" dirty="0" smtClean="0"/>
              <a:t>Being a complex issues, we set up a report where we </a:t>
            </a:r>
            <a:r>
              <a:rPr lang="en-GB" dirty="0" smtClean="0"/>
              <a:t>seek to provide 'biodiversity basics' for investors, along with key questions that portfolio managers can ask to determine the financial risk that biodiversity loss could entail for their holdings.</a:t>
            </a:r>
            <a:endParaRPr lang="en-US" dirty="0"/>
          </a:p>
        </p:txBody>
      </p:sp>
    </p:spTree>
    <p:extLst>
      <p:ext uri="{BB962C8B-B14F-4D97-AF65-F5344CB8AC3E}">
        <p14:creationId xmlns:p14="http://schemas.microsoft.com/office/powerpoint/2010/main" val="208137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pPr marL="285750" indent="-285750">
              <a:buFont typeface="Arial" panose="020B0604020202020204" pitchFamily="34" charset="0"/>
              <a:buChar char="•"/>
            </a:pPr>
            <a:r>
              <a:rPr lang="en-GB" sz="1600" dirty="0" smtClean="0">
                <a:solidFill>
                  <a:schemeClr val="tx1"/>
                </a:solidFill>
              </a:rPr>
              <a:t>Given the link between biodiversity and GDP, it should come as no surprise that there are related financial risks stemming from biodiversity loss for sectors and individual companies </a:t>
            </a:r>
          </a:p>
          <a:p>
            <a:pPr marL="285750" indent="-285750">
              <a:buFont typeface="Arial" panose="020B0604020202020204" pitchFamily="34" charset="0"/>
              <a:buChar char="•"/>
            </a:pPr>
            <a:r>
              <a:rPr lang="en-GB" sz="1600" dirty="0" smtClean="0">
                <a:solidFill>
                  <a:schemeClr val="tx1"/>
                </a:solidFill>
              </a:rPr>
              <a:t>Companies can both have adverse impact as well as depend on biodiversity and ecosystem services –directly and/or indirectly</a:t>
            </a:r>
          </a:p>
          <a:p>
            <a:pPr marL="285750" indent="-285750">
              <a:buFont typeface="Arial" panose="020B0604020202020204" pitchFamily="34" charset="0"/>
              <a:buChar char="•"/>
            </a:pPr>
            <a:r>
              <a:rPr lang="en-GB" sz="1600" dirty="0" err="1" smtClean="0">
                <a:solidFill>
                  <a:schemeClr val="tx1"/>
                </a:solidFill>
              </a:rPr>
              <a:t>Ecogain’s</a:t>
            </a:r>
            <a:r>
              <a:rPr lang="en-GB" sz="1600" dirty="0" smtClean="0">
                <a:solidFill>
                  <a:schemeClr val="tx1"/>
                </a:solidFill>
              </a:rPr>
              <a:t> biodiversity index (2020) finds that biodiversity is still not a prioritised area among Swedish large caps (or in the Nordics as a whole) </a:t>
            </a: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Not priced in today</a:t>
            </a:r>
            <a:r>
              <a:rPr lang="en-GB" sz="1600" baseline="0" dirty="0" smtClean="0">
                <a:solidFill>
                  <a:schemeClr val="tx1"/>
                </a:solidFill>
              </a:rPr>
              <a:t> – both due to unawareness but also lack of data</a:t>
            </a:r>
            <a:endParaRPr lang="en-GB" sz="1600" dirty="0" smtClean="0">
              <a:solidFill>
                <a:schemeClr val="tx1"/>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r>
              <a:rPr lang="en-GB" sz="1600" dirty="0" smtClean="0">
                <a:solidFill>
                  <a:srgbClr val="49494A"/>
                </a:solidFill>
              </a:rPr>
              <a:t>To simplify, we find that a company’s relationship with biodiversity occurs through:</a:t>
            </a:r>
          </a:p>
          <a:p>
            <a:pPr lvl="1"/>
            <a:r>
              <a:rPr lang="en-GB" sz="1600" dirty="0" smtClean="0">
                <a:solidFill>
                  <a:srgbClr val="49494A"/>
                </a:solidFill>
              </a:rPr>
              <a:t>their operations’ impacts on biodiversity (e.g. land-use changes); </a:t>
            </a:r>
            <a:r>
              <a:rPr lang="en-GB" sz="1600" b="1" u="sng" dirty="0" smtClean="0">
                <a:solidFill>
                  <a:srgbClr val="49494A"/>
                </a:solidFill>
              </a:rPr>
              <a:t>and/or </a:t>
            </a:r>
          </a:p>
          <a:p>
            <a:pPr lvl="1">
              <a:spcAft>
                <a:spcPts val="1200"/>
              </a:spcAft>
            </a:pPr>
            <a:r>
              <a:rPr lang="en-GB" sz="1600" dirty="0" smtClean="0">
                <a:solidFill>
                  <a:srgbClr val="49494A"/>
                </a:solidFill>
              </a:rPr>
              <a:t>their dependence (direct) or their supply chain’s (indirect) dependence on biodiversity</a:t>
            </a:r>
          </a:p>
          <a:p>
            <a:endParaRPr lang="en-US" dirty="0"/>
          </a:p>
        </p:txBody>
      </p:sp>
    </p:spTree>
    <p:extLst>
      <p:ext uri="{BB962C8B-B14F-4D97-AF65-F5344CB8AC3E}">
        <p14:creationId xmlns:p14="http://schemas.microsoft.com/office/powerpoint/2010/main" val="343119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endParaRPr lang="en-GB" dirty="0" smtClean="0"/>
          </a:p>
          <a:p>
            <a:pPr marL="457200" marR="0" lvl="1"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400" dirty="0" smtClean="0">
                <a:solidFill>
                  <a:srgbClr val="FF0000"/>
                </a:solidFill>
              </a:rPr>
              <a:t>51% believe that biodiversity will be one of the most important topics amongst the investor community by 2030</a:t>
            </a:r>
          </a:p>
          <a:p>
            <a:pPr marL="457200" lvl="1" indent="0">
              <a:buFont typeface="Wingdings" panose="05000000000000000000" pitchFamily="2" charset="2"/>
              <a:buNone/>
            </a:pPr>
            <a:endParaRPr lang="en-GB" sz="1400" b="1" dirty="0" smtClean="0">
              <a:solidFill>
                <a:schemeClr val="tx1"/>
              </a:solidFill>
            </a:endParaRPr>
          </a:p>
          <a:p>
            <a:pPr marL="742950" lvl="1" indent="-285750">
              <a:buFont typeface="Wingdings" panose="05000000000000000000" pitchFamily="2" charset="2"/>
              <a:buChar char="à"/>
            </a:pPr>
            <a:endParaRPr lang="en-GB" sz="1400" dirty="0" smtClean="0">
              <a:solidFill>
                <a:schemeClr val="tx1"/>
              </a:solidFill>
            </a:endParaRPr>
          </a:p>
          <a:p>
            <a:pPr marL="742950" lvl="1" indent="-285750">
              <a:buFont typeface="Wingdings" panose="05000000000000000000" pitchFamily="2" charset="2"/>
              <a:buChar char="à"/>
            </a:pPr>
            <a:r>
              <a:rPr lang="en-GB" sz="1400" dirty="0" smtClean="0">
                <a:solidFill>
                  <a:schemeClr val="tx1"/>
                </a:solidFill>
              </a:rPr>
              <a:t>Business </a:t>
            </a:r>
            <a:r>
              <a:rPr lang="en-GB" sz="1400" b="1" dirty="0" smtClean="0">
                <a:solidFill>
                  <a:schemeClr val="tx1"/>
                </a:solidFill>
              </a:rPr>
              <a:t>impacts and dependencies </a:t>
            </a:r>
            <a:r>
              <a:rPr lang="en-GB" sz="1400" dirty="0" smtClean="0">
                <a:solidFill>
                  <a:schemeClr val="tx1"/>
                </a:solidFill>
              </a:rPr>
              <a:t>on biodiversity </a:t>
            </a:r>
            <a:r>
              <a:rPr lang="en-GB" sz="1400" b="1" dirty="0" smtClean="0">
                <a:solidFill>
                  <a:schemeClr val="tx1"/>
                </a:solidFill>
              </a:rPr>
              <a:t>translate into risks to business and financial organisations.</a:t>
            </a:r>
            <a:r>
              <a:rPr lang="en-GB" sz="1400" dirty="0" smtClean="0">
                <a:solidFill>
                  <a:schemeClr val="tx1"/>
                </a:solidFill>
              </a:rPr>
              <a:t> For investors, </a:t>
            </a:r>
            <a:r>
              <a:rPr lang="en-GB" sz="1400" b="1" dirty="0" smtClean="0">
                <a:solidFill>
                  <a:schemeClr val="tx1"/>
                </a:solidFill>
              </a:rPr>
              <a:t>biodiversity loss yields a risk to investment returns </a:t>
            </a:r>
            <a:r>
              <a:rPr lang="en-GB" sz="1400" dirty="0" smtClean="0">
                <a:solidFill>
                  <a:schemeClr val="tx1"/>
                </a:solidFill>
              </a:rPr>
              <a:t>– e.g. companies which activities harm biodiversity will likely face punitive costs, while firms relying on biodiversity such as food, materials and medicines could see their opportunities diminished.</a:t>
            </a:r>
          </a:p>
          <a:p>
            <a:pPr marL="742950" lvl="1" indent="-285750">
              <a:spcBef>
                <a:spcPts val="1800"/>
              </a:spcBef>
              <a:buFont typeface="Wingdings" panose="05000000000000000000" pitchFamily="2" charset="2"/>
              <a:buChar char="à"/>
            </a:pPr>
            <a:r>
              <a:rPr lang="en-GB" sz="1400" dirty="0" smtClean="0">
                <a:solidFill>
                  <a:schemeClr val="tx1"/>
                </a:solidFill>
              </a:rPr>
              <a:t>Regardless of location or products, businesses are dependent on consumers and </a:t>
            </a:r>
            <a:r>
              <a:rPr lang="en-GB" sz="1400" b="1" dirty="0" smtClean="0">
                <a:solidFill>
                  <a:schemeClr val="tx1"/>
                </a:solidFill>
              </a:rPr>
              <a:t>consumers are growing more aware of and concerned about ecological deterioration</a:t>
            </a:r>
            <a:r>
              <a:rPr lang="en-GB" sz="1400" dirty="0" smtClean="0">
                <a:solidFill>
                  <a:schemeClr val="tx1"/>
                </a:solidFill>
              </a:rPr>
              <a:t>, which can affect their purchasing decisions </a:t>
            </a:r>
            <a:r>
              <a:rPr lang="en-GB" sz="1400" dirty="0" smtClean="0">
                <a:solidFill>
                  <a:schemeClr val="tx1"/>
                </a:solidFill>
                <a:sym typeface="Wingdings" panose="05000000000000000000" pitchFamily="2" charset="2"/>
              </a:rPr>
              <a:t>- making biodiversity a key question for many companies… </a:t>
            </a:r>
          </a:p>
          <a:p>
            <a:pPr marL="742950" lvl="1" indent="-285750">
              <a:spcBef>
                <a:spcPts val="1800"/>
              </a:spcBef>
              <a:buFont typeface="Wingdings" panose="05000000000000000000" pitchFamily="2" charset="2"/>
              <a:buChar char="à"/>
            </a:pPr>
            <a:r>
              <a:rPr lang="en-GB" sz="1400" dirty="0" smtClean="0">
                <a:solidFill>
                  <a:schemeClr val="tx1"/>
                </a:solidFill>
                <a:sym typeface="Wingdings" panose="05000000000000000000" pitchFamily="2" charset="2"/>
              </a:rPr>
              <a:t>… along with an increasing investor focus, as firms such as BlackRock states that issues that affect biodiversity and the natural environment will be key focus areas.</a:t>
            </a:r>
          </a:p>
          <a:p>
            <a:pPr marL="742950" lvl="1" indent="-285750">
              <a:spcBef>
                <a:spcPts val="1800"/>
              </a:spcBef>
              <a:buFont typeface="Wingdings" panose="05000000000000000000" pitchFamily="2" charset="2"/>
              <a:buChar char="à"/>
            </a:pPr>
            <a:r>
              <a:rPr lang="en-GB" sz="1400" b="1" dirty="0" smtClean="0">
                <a:solidFill>
                  <a:schemeClr val="tx1"/>
                </a:solidFill>
                <a:sym typeface="Wingdings" panose="05000000000000000000" pitchFamily="2" charset="2"/>
              </a:rPr>
              <a:t>Increasing regulatory pressure </a:t>
            </a:r>
            <a:r>
              <a:rPr lang="en-GB" sz="1400" dirty="0" smtClean="0">
                <a:solidFill>
                  <a:schemeClr val="tx1"/>
                </a:solidFill>
                <a:sym typeface="Wingdings" panose="05000000000000000000" pitchFamily="2" charset="2"/>
              </a:rPr>
              <a:t>is also pushing biodiversity high on the agenda.</a:t>
            </a:r>
            <a:endParaRPr lang="en-GB" sz="1400" dirty="0">
              <a:solidFill>
                <a:schemeClr val="tx1"/>
              </a:solidFill>
            </a:endParaRPr>
          </a:p>
        </p:txBody>
      </p:sp>
    </p:spTree>
    <p:extLst>
      <p:ext uri="{BB962C8B-B14F-4D97-AF65-F5344CB8AC3E}">
        <p14:creationId xmlns:p14="http://schemas.microsoft.com/office/powerpoint/2010/main" val="329892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ym typeface="Wingdings" panose="05000000000000000000" pitchFamily="2" charset="2"/>
              </a:rPr>
              <a:t>The EU’s new biodiversity strategy for 2030 includes spending goals for biodiversity, aiming to raise EUR 20bn per year for the plan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Times New Roman" pitchFamily="18" charset="0"/>
                <a:ea typeface="+mn-ea"/>
                <a:cs typeface="+mn-cs"/>
              </a:rPr>
              <a:t>While typically not an environmental factor that is assigned a value by the markets, we highlight that biodiversity is making its way to financial policy, foremost through the EU Taxonomy, which is set to define what investments will be considered 'green'. Even in the absence of policy, there are financial risks associated with biodiversity loss (e.g. loss of raw materials, increasing regulation, reputation), where companies can be exposed either through the way their operations could contribute to this loss (e.g. extractive industries and industrials) or through their supply chains' dependence on the presence of biodiversity (e.g. forestry, textiles).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chemeClr val="tx1"/>
                </a:solidFill>
              </a:rPr>
              <a:t>Failure to address biodiversity loss will also compromise efforts to achieve other policy objectives, such as climate-change mitigation, and food and water security (OECD, 2019).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solidFill>
                <a:schemeClr val="tx1"/>
              </a:solidFill>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smtClean="0">
                <a:solidFill>
                  <a:srgbClr val="1C1C1C"/>
                </a:solidFill>
                <a:effectLst/>
                <a:latin typeface="Source Sans Pro"/>
              </a:rPr>
              <a:t/>
            </a:r>
            <a:br>
              <a:rPr lang="en-GB" b="0" i="0" dirty="0" smtClean="0">
                <a:solidFill>
                  <a:srgbClr val="1C1C1C"/>
                </a:solidFill>
                <a:effectLst/>
                <a:latin typeface="Source Sans Pro"/>
              </a:rPr>
            </a:br>
            <a:endParaRPr lang="en-US" dirty="0"/>
          </a:p>
        </p:txBody>
      </p:sp>
    </p:spTree>
    <p:extLst>
      <p:ext uri="{BB962C8B-B14F-4D97-AF65-F5344CB8AC3E}">
        <p14:creationId xmlns:p14="http://schemas.microsoft.com/office/powerpoint/2010/main" val="283688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r>
              <a:rPr lang="en-US" dirty="0" smtClean="0"/>
              <a:t>Two</a:t>
            </a:r>
            <a:r>
              <a:rPr lang="en-US" baseline="0" dirty="0" smtClean="0"/>
              <a:t> concepts: impact and dependency. </a:t>
            </a:r>
            <a:r>
              <a:rPr lang="en-US" dirty="0" smtClean="0"/>
              <a:t>A</a:t>
            </a:r>
            <a:r>
              <a:rPr lang="en-US" baseline="0" dirty="0" smtClean="0"/>
              <a:t> sector that I think they miss in this mapping when it comes to dependence is Tourism. </a:t>
            </a:r>
            <a:endParaRPr lang="en-US" dirty="0"/>
          </a:p>
        </p:txBody>
      </p:sp>
    </p:spTree>
    <p:extLst>
      <p:ext uri="{BB962C8B-B14F-4D97-AF65-F5344CB8AC3E}">
        <p14:creationId xmlns:p14="http://schemas.microsoft.com/office/powerpoint/2010/main" val="401541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xfrm>
            <a:off x="714375" y="746125"/>
            <a:ext cx="5383213" cy="3727450"/>
          </a:xfrm>
          <a:prstGeom prst="rect">
            <a:avLst/>
          </a:prstGeom>
          <a:noFill/>
          <a:ln>
            <a:solidFill>
              <a:srgbClr val="000000"/>
            </a:solidFill>
            <a:miter lim="800000"/>
            <a:headEnd/>
            <a:tailEnd/>
          </a:ln>
        </p:spPr>
      </p:sp>
      <p:sp>
        <p:nvSpPr>
          <p:cNvPr id="207875" name="Rectangle 3"/>
          <p:cNvSpPr>
            <a:spLocks noGrp="1" noChangeArrowheads="1"/>
          </p:cNvSpPr>
          <p:nvPr>
            <p:ph type="body" idx="1"/>
          </p:nvPr>
        </p:nvSpPr>
        <p:spPr bwMode="auto">
          <a:xfrm>
            <a:off x="681825" y="4722694"/>
            <a:ext cx="5448314" cy="4474131"/>
          </a:xfrm>
          <a:prstGeom prst="rect">
            <a:avLst/>
          </a:prstGeom>
          <a:noFill/>
          <a:ln>
            <a:miter lim="800000"/>
            <a:headEnd/>
            <a:tailEnd/>
          </a:ln>
        </p:spPr>
        <p:txBody>
          <a:bodyPr lIns="90562" tIns="45281" rIns="90562" bIns="45281"/>
          <a:lstStyle/>
          <a:p>
            <a:pPr marL="285750" indent="-285750">
              <a:buFont typeface="Arial" panose="020B0604020202020204" pitchFamily="34" charset="0"/>
              <a:buChar char="•"/>
            </a:pPr>
            <a:r>
              <a:rPr lang="en-GB" sz="1600" dirty="0" smtClean="0">
                <a:solidFill>
                  <a:schemeClr val="tx1"/>
                </a:solidFill>
              </a:rPr>
              <a:t>Given the link between biodiversity and GDP, it should come as no surprise that there are related financial risks stemming from biodiversity loss for sectors and individual companies </a:t>
            </a:r>
          </a:p>
          <a:p>
            <a:pPr marL="285750" indent="-285750">
              <a:buFont typeface="Arial" panose="020B0604020202020204" pitchFamily="34" charset="0"/>
              <a:buChar char="•"/>
            </a:pPr>
            <a:r>
              <a:rPr lang="en-GB" sz="1600" dirty="0" smtClean="0">
                <a:solidFill>
                  <a:schemeClr val="tx1"/>
                </a:solidFill>
              </a:rPr>
              <a:t>Companies can both have adverse impact as well as depend on biodiversity and ecosystem services –directly and/or indirectly</a:t>
            </a:r>
          </a:p>
          <a:p>
            <a:pPr marL="285750" indent="-285750">
              <a:buFont typeface="Arial" panose="020B0604020202020204" pitchFamily="34" charset="0"/>
              <a:buChar char="•"/>
            </a:pPr>
            <a:r>
              <a:rPr lang="en-GB" sz="1600" dirty="0" err="1" smtClean="0">
                <a:solidFill>
                  <a:schemeClr val="tx1"/>
                </a:solidFill>
              </a:rPr>
              <a:t>Ecogain’s</a:t>
            </a:r>
            <a:r>
              <a:rPr lang="en-GB" sz="1600" dirty="0" smtClean="0">
                <a:solidFill>
                  <a:schemeClr val="tx1"/>
                </a:solidFill>
              </a:rPr>
              <a:t> biodiversity index (2020) finds that biodiversity is still not a prioritised area among Swedish large caps (or in the Nordics as a whole) </a:t>
            </a: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Not priced in today</a:t>
            </a:r>
            <a:r>
              <a:rPr lang="en-GB" sz="1600" baseline="0" dirty="0" smtClean="0">
                <a:solidFill>
                  <a:schemeClr val="tx1"/>
                </a:solidFill>
              </a:rPr>
              <a:t> – both due to unawareness but also lack of data</a:t>
            </a:r>
            <a:endParaRPr lang="en-GB" sz="1600" dirty="0" smtClean="0">
              <a:solidFill>
                <a:schemeClr val="tx1"/>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endParaRPr lang="en-GB" sz="1600" dirty="0" smtClean="0">
              <a:solidFill>
                <a:srgbClr val="49494A"/>
              </a:solidFill>
            </a:endParaRPr>
          </a:p>
          <a:p>
            <a:r>
              <a:rPr lang="en-GB" sz="1600" dirty="0" smtClean="0">
                <a:solidFill>
                  <a:srgbClr val="49494A"/>
                </a:solidFill>
              </a:rPr>
              <a:t>To simplify, we find that a company’s relationship with biodiversity occurs through:</a:t>
            </a:r>
          </a:p>
          <a:p>
            <a:pPr lvl="1"/>
            <a:r>
              <a:rPr lang="en-GB" sz="1600" dirty="0" smtClean="0">
                <a:solidFill>
                  <a:srgbClr val="49494A"/>
                </a:solidFill>
              </a:rPr>
              <a:t>their operations’ impacts on biodiversity (e.g. land-use changes); </a:t>
            </a:r>
            <a:r>
              <a:rPr lang="en-GB" sz="1600" b="1" u="sng" dirty="0" smtClean="0">
                <a:solidFill>
                  <a:srgbClr val="49494A"/>
                </a:solidFill>
              </a:rPr>
              <a:t>and/or </a:t>
            </a:r>
          </a:p>
          <a:p>
            <a:pPr lvl="1">
              <a:spcAft>
                <a:spcPts val="1200"/>
              </a:spcAft>
            </a:pPr>
            <a:r>
              <a:rPr lang="en-GB" sz="1600" dirty="0" smtClean="0">
                <a:solidFill>
                  <a:srgbClr val="49494A"/>
                </a:solidFill>
              </a:rPr>
              <a:t>their dependence (direct) or their supply chain’s (indirect) dependence on biodiversity</a:t>
            </a:r>
          </a:p>
          <a:p>
            <a:endParaRPr lang="en-US" dirty="0"/>
          </a:p>
        </p:txBody>
      </p:sp>
    </p:spTree>
    <p:extLst>
      <p:ext uri="{BB962C8B-B14F-4D97-AF65-F5344CB8AC3E}">
        <p14:creationId xmlns:p14="http://schemas.microsoft.com/office/powerpoint/2010/main" val="207407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07494" y="1076407"/>
            <a:ext cx="8892000" cy="1470025"/>
          </a:xfrm>
        </p:spPr>
        <p:txBody>
          <a:bodyPr lIns="0" bIns="0" anchor="b" anchorCtr="0">
            <a:normAutofit/>
          </a:bodyPr>
          <a:lstStyle>
            <a:lvl1pPr algn="l">
              <a:lnSpc>
                <a:spcPts val="4333"/>
              </a:lnSpc>
              <a:defRPr sz="4117" spc="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43" y="2617200"/>
            <a:ext cx="8891323" cy="910952"/>
          </a:xfrm>
        </p:spPr>
        <p:txBody>
          <a:bodyPr lIns="36000">
            <a:normAutofit/>
          </a:bodyPr>
          <a:lstStyle>
            <a:lvl1pPr marL="0" indent="0" algn="l">
              <a:lnSpc>
                <a:spcPts val="2492"/>
              </a:lnSpc>
              <a:buNone/>
              <a:defRPr sz="2383" baseline="0">
                <a:solidFill>
                  <a:srgbClr val="4A4A49"/>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DC96E797-4E5B-4DF4-BABE-1B02D8B22891}"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7"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9012AF2E-B521-45DC-80F5-5A0018EC619D}" type="datetime3">
              <a:rPr lang="en-GB" smtClean="0"/>
              <a:t>20 May, 2021</a:t>
            </a:fld>
            <a:endParaRPr lang="sv-SE"/>
          </a:p>
        </p:txBody>
      </p:sp>
      <p:sp>
        <p:nvSpPr>
          <p:cNvPr id="12"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
        <p:nvSpPr>
          <p:cNvPr id="13" name="Platshållare för text 12"/>
          <p:cNvSpPr>
            <a:spLocks noGrp="1"/>
          </p:cNvSpPr>
          <p:nvPr>
            <p:ph type="body" sz="quarter" idx="11"/>
          </p:nvPr>
        </p:nvSpPr>
        <p:spPr>
          <a:xfrm>
            <a:off x="1287000" y="1989146"/>
            <a:ext cx="234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6" name="Platshållare för text 12"/>
          <p:cNvSpPr>
            <a:spLocks noGrp="1"/>
          </p:cNvSpPr>
          <p:nvPr>
            <p:ph type="body" sz="quarter" idx="12"/>
          </p:nvPr>
        </p:nvSpPr>
        <p:spPr>
          <a:xfrm>
            <a:off x="3779100" y="1989146"/>
            <a:ext cx="234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7" name="Platshållare för text 12"/>
          <p:cNvSpPr>
            <a:spLocks noGrp="1"/>
          </p:cNvSpPr>
          <p:nvPr>
            <p:ph type="body" sz="quarter" idx="13"/>
          </p:nvPr>
        </p:nvSpPr>
        <p:spPr>
          <a:xfrm>
            <a:off x="6271200" y="1989146"/>
            <a:ext cx="234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506506" y="1916832"/>
            <a:ext cx="8892000" cy="3096000"/>
          </a:xfrm>
        </p:spPr>
        <p:txBody>
          <a:bodyPr lIns="0" bIns="0" anchor="t" anchorCtr="0">
            <a:noAutofit/>
          </a:bodyPr>
          <a:lstStyle>
            <a:lvl1pPr algn="ctr">
              <a:lnSpc>
                <a:spcPts val="11916"/>
              </a:lnSpc>
              <a:defRPr sz="10725"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E755BC16-5644-4832-BBF2-D743774B2F47}"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35200"/>
            <a:ext cx="9906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lstStyle/>
          <a:p>
            <a:pPr algn="ctr"/>
            <a:endParaRPr lang="sv-SE" sz="1300"/>
          </a:p>
        </p:txBody>
      </p:sp>
      <p:sp>
        <p:nvSpPr>
          <p:cNvPr id="2" name="Rubrik 1"/>
          <p:cNvSpPr>
            <a:spLocks noGrp="1"/>
          </p:cNvSpPr>
          <p:nvPr>
            <p:ph type="ctrTitle"/>
          </p:nvPr>
        </p:nvSpPr>
        <p:spPr>
          <a:xfrm>
            <a:off x="506506" y="1916832"/>
            <a:ext cx="8892000" cy="3096000"/>
          </a:xfrm>
        </p:spPr>
        <p:txBody>
          <a:bodyPr lIns="0" bIns="0" anchor="t" anchorCtr="0">
            <a:noAutofit/>
          </a:bodyPr>
          <a:lstStyle>
            <a:lvl1pPr algn="ctr">
              <a:lnSpc>
                <a:spcPts val="11916"/>
              </a:lnSpc>
              <a:tabLst>
                <a:tab pos="4371551" algn="l"/>
              </a:tabLst>
              <a:defRPr sz="10725"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ADFD292B-33C9-4E46-9641-B7A5A5D80E0F}"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35200"/>
            <a:ext cx="9906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6506" y="1916832"/>
            <a:ext cx="8892000" cy="3096000"/>
          </a:xfrm>
        </p:spPr>
        <p:txBody>
          <a:bodyPr lIns="0" bIns="0" anchor="t" anchorCtr="0">
            <a:noAutofit/>
          </a:bodyPr>
          <a:lstStyle>
            <a:lvl1pPr algn="ctr">
              <a:lnSpc>
                <a:spcPts val="11916"/>
              </a:lnSpc>
              <a:defRPr sz="10725"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1481E1F5-DC08-4464-B494-9099BE5DAC6B}"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35200"/>
            <a:ext cx="9906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6506" y="1916832"/>
            <a:ext cx="8892000" cy="3096000"/>
          </a:xfrm>
        </p:spPr>
        <p:txBody>
          <a:bodyPr lIns="0" bIns="0" anchor="t" anchorCtr="0">
            <a:noAutofit/>
          </a:bodyPr>
          <a:lstStyle>
            <a:lvl1pPr algn="ctr">
              <a:lnSpc>
                <a:spcPts val="11916"/>
              </a:lnSpc>
              <a:defRPr sz="10725"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2E2B22C1-34CB-47BE-896A-9809BE9FE152}"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35200"/>
            <a:ext cx="9906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6506" y="1916832"/>
            <a:ext cx="8892000" cy="3096000"/>
          </a:xfrm>
        </p:spPr>
        <p:txBody>
          <a:bodyPr lIns="0" bIns="0" anchor="t" anchorCtr="0">
            <a:noAutofit/>
          </a:bodyPr>
          <a:lstStyle>
            <a:lvl1pPr algn="ctr">
              <a:lnSpc>
                <a:spcPts val="11916"/>
              </a:lnSpc>
              <a:defRPr sz="10725"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F9D169DF-FFB7-4868-9EAC-D44FE554835C}"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35200"/>
            <a:ext cx="9906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lstStyle/>
          <a:p>
            <a:pPr algn="ctr"/>
            <a:endParaRPr lang="sv-SE" sz="1300"/>
          </a:p>
        </p:txBody>
      </p:sp>
      <p:sp>
        <p:nvSpPr>
          <p:cNvPr id="2" name="Rubrik 1"/>
          <p:cNvSpPr>
            <a:spLocks noGrp="1"/>
          </p:cNvSpPr>
          <p:nvPr>
            <p:ph type="ctrTitle"/>
          </p:nvPr>
        </p:nvSpPr>
        <p:spPr>
          <a:xfrm>
            <a:off x="507343" y="1076407"/>
            <a:ext cx="8891323" cy="1470025"/>
          </a:xfrm>
        </p:spPr>
        <p:txBody>
          <a:bodyPr lIns="0" bIns="0" anchor="b" anchorCtr="0">
            <a:normAutofit/>
          </a:bodyPr>
          <a:lstStyle>
            <a:lvl1pPr algn="l">
              <a:lnSpc>
                <a:spcPts val="4333"/>
              </a:lnSpc>
              <a:defRPr sz="4008"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39" y="2617200"/>
            <a:ext cx="8891324" cy="910952"/>
          </a:xfrm>
        </p:spPr>
        <p:txBody>
          <a:bodyPr lIns="36000">
            <a:normAutofit/>
          </a:bodyPr>
          <a:lstStyle>
            <a:lvl1pPr marL="0" indent="0" algn="l">
              <a:lnSpc>
                <a:spcPts val="2492"/>
              </a:lnSpc>
              <a:buNone/>
              <a:defRPr sz="2167">
                <a:solidFill>
                  <a:schemeClr val="bg1"/>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6" name="Platshållare för datum 19"/>
          <p:cNvSpPr txBox="1">
            <a:spLocks/>
          </p:cNvSpPr>
          <p:nvPr/>
        </p:nvSpPr>
        <p:spPr>
          <a:xfrm>
            <a:off x="662526" y="6494400"/>
            <a:ext cx="1092121" cy="262800"/>
          </a:xfrm>
          <a:prstGeom prst="rect">
            <a:avLst/>
          </a:prstGeom>
          <a:ln>
            <a:noFill/>
          </a:ln>
        </p:spPr>
        <p:txBody>
          <a:bodyPr vert="horz" lIns="99060" tIns="0" rIns="0" bIns="0" rtlCol="0" anchor="ctr" anchorCtr="0"/>
          <a:lstStyle>
            <a:lvl1pPr algn="l">
              <a:defRPr sz="800">
                <a:solidFill>
                  <a:schemeClr val="tx1"/>
                </a:solidFill>
              </a:defRPr>
            </a:lvl1pPr>
          </a:lstStyle>
          <a:p>
            <a:pPr marL="0" marR="0" lvl="0" indent="0" algn="l" defTabSz="990564" rtl="0" eaLnBrk="1" fontAlgn="auto" latinLnBrk="0" hangingPunct="1">
              <a:lnSpc>
                <a:spcPct val="100000"/>
              </a:lnSpc>
              <a:spcBef>
                <a:spcPts val="0"/>
              </a:spcBef>
              <a:spcAft>
                <a:spcPts val="0"/>
              </a:spcAft>
              <a:buClrTx/>
              <a:buSzTx/>
              <a:buFontTx/>
              <a:buNone/>
              <a:tabLst/>
              <a:defRPr/>
            </a:pPr>
            <a:endParaRPr kumimoji="0" lang="sv-SE" sz="867"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4"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92441623-3064-4A2B-9B7F-7C73632A9A5B}" type="datetime3">
              <a:rPr lang="en-GB" smtClean="0"/>
              <a:t>20 May, 2021</a:t>
            </a:fld>
            <a:endParaRPr lang="sv-SE"/>
          </a:p>
        </p:txBody>
      </p:sp>
      <p:sp>
        <p:nvSpPr>
          <p:cNvPr id="15"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35200"/>
            <a:ext cx="9906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7343" y="1076407"/>
            <a:ext cx="8891323" cy="1470025"/>
          </a:xfrm>
        </p:spPr>
        <p:txBody>
          <a:bodyPr lIns="0" bIns="0" anchor="b" anchorCtr="0">
            <a:normAutofit/>
          </a:bodyPr>
          <a:lstStyle>
            <a:lvl1pPr algn="l">
              <a:lnSpc>
                <a:spcPts val="4333"/>
              </a:lnSpc>
              <a:defRPr sz="4008"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43" y="2617200"/>
            <a:ext cx="8891323" cy="910952"/>
          </a:xfrm>
        </p:spPr>
        <p:txBody>
          <a:bodyPr lIns="36000">
            <a:normAutofit/>
          </a:bodyPr>
          <a:lstStyle>
            <a:lvl1pPr marL="0" indent="0" algn="l">
              <a:lnSpc>
                <a:spcPts val="2492"/>
              </a:lnSpc>
              <a:buNone/>
              <a:defRPr sz="2167">
                <a:solidFill>
                  <a:schemeClr val="bg1"/>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8"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3"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B070AAD7-A5C3-4D0A-8CF0-DEC832591E54}" type="datetime3">
              <a:rPr lang="en-GB" smtClean="0"/>
              <a:t>20 May, 2021</a:t>
            </a:fld>
            <a:endParaRPr lang="sv-SE"/>
          </a:p>
        </p:txBody>
      </p:sp>
      <p:sp>
        <p:nvSpPr>
          <p:cNvPr id="14"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 Title Slide">
    <p:spTree>
      <p:nvGrpSpPr>
        <p:cNvPr id="1" name=""/>
        <p:cNvGrpSpPr/>
        <p:nvPr/>
      </p:nvGrpSpPr>
      <p:grpSpPr>
        <a:xfrm>
          <a:off x="0" y="0"/>
          <a:ext cx="0" cy="0"/>
          <a:chOff x="0" y="0"/>
          <a:chExt cx="0" cy="0"/>
        </a:xfrm>
      </p:grpSpPr>
      <p:sp>
        <p:nvSpPr>
          <p:cNvPr id="9" name="Rektangel 8"/>
          <p:cNvSpPr/>
          <p:nvPr/>
        </p:nvSpPr>
        <p:spPr>
          <a:xfrm>
            <a:off x="0" y="235200"/>
            <a:ext cx="9906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7343" y="1076407"/>
            <a:ext cx="8891323" cy="1470025"/>
          </a:xfrm>
        </p:spPr>
        <p:txBody>
          <a:bodyPr lIns="0" bIns="0" anchor="b" anchorCtr="0">
            <a:normAutofit/>
          </a:bodyPr>
          <a:lstStyle>
            <a:lvl1pPr algn="l">
              <a:lnSpc>
                <a:spcPts val="4333"/>
              </a:lnSpc>
              <a:defRPr sz="4008"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43" y="2617200"/>
            <a:ext cx="8891323" cy="910952"/>
          </a:xfrm>
        </p:spPr>
        <p:txBody>
          <a:bodyPr lIns="36000">
            <a:normAutofit/>
          </a:bodyPr>
          <a:lstStyle>
            <a:lvl1pPr marL="0" indent="0" algn="l">
              <a:lnSpc>
                <a:spcPts val="2492"/>
              </a:lnSpc>
              <a:buNone/>
              <a:defRPr sz="2167" baseline="0">
                <a:solidFill>
                  <a:schemeClr val="bg1"/>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4"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3BD65B88-9551-4CD7-B5D6-1ECB6235DC4B}" type="datetime3">
              <a:rPr lang="en-GB" smtClean="0"/>
              <a:t>20 May, 2021</a:t>
            </a:fld>
            <a:endParaRPr lang="sv-SE"/>
          </a:p>
        </p:txBody>
      </p:sp>
      <p:sp>
        <p:nvSpPr>
          <p:cNvPr id="15"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35200"/>
            <a:ext cx="9906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2" name="Rubrik 1"/>
          <p:cNvSpPr>
            <a:spLocks noGrp="1"/>
          </p:cNvSpPr>
          <p:nvPr>
            <p:ph type="ctrTitle"/>
          </p:nvPr>
        </p:nvSpPr>
        <p:spPr>
          <a:xfrm>
            <a:off x="507343" y="1076407"/>
            <a:ext cx="8891323" cy="1470025"/>
          </a:xfrm>
        </p:spPr>
        <p:txBody>
          <a:bodyPr lIns="0" bIns="0" anchor="b" anchorCtr="0">
            <a:normAutofit/>
          </a:bodyPr>
          <a:lstStyle>
            <a:lvl1pPr algn="l">
              <a:lnSpc>
                <a:spcPts val="4333"/>
              </a:lnSpc>
              <a:defRPr sz="4008"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43" y="2617200"/>
            <a:ext cx="8891323" cy="910952"/>
          </a:xfrm>
        </p:spPr>
        <p:txBody>
          <a:bodyPr lIns="36000">
            <a:normAutofit/>
          </a:bodyPr>
          <a:lstStyle>
            <a:lvl1pPr marL="0" indent="0" algn="l">
              <a:lnSpc>
                <a:spcPts val="2492"/>
              </a:lnSpc>
              <a:buNone/>
              <a:defRPr sz="2167" baseline="0">
                <a:solidFill>
                  <a:srgbClr val="4A4A49"/>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4"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4E44F36C-842B-416D-B069-78FC206E3B3B}" type="datetime3">
              <a:rPr lang="en-GB" smtClean="0"/>
              <a:t>20 May, 2021</a:t>
            </a:fld>
            <a:endParaRPr lang="sv-SE"/>
          </a:p>
        </p:txBody>
      </p:sp>
      <p:sp>
        <p:nvSpPr>
          <p:cNvPr id="15"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idx="1"/>
          </p:nvPr>
        </p:nvSpPr>
        <p:spPr>
          <a:xfrm>
            <a:off x="507343" y="1411200"/>
            <a:ext cx="8891323" cy="4752000"/>
          </a:xfrm>
        </p:spPr>
        <p:txBody>
          <a:bodyPr/>
          <a:lstStyle>
            <a:lvl1pPr>
              <a:spcAft>
                <a:spcPts val="0"/>
              </a:spcAft>
              <a:defRPr baseline="0"/>
            </a:lvl1pPr>
            <a:lvl2pPr>
              <a:spcAft>
                <a:spcPts val="0"/>
              </a:spcAft>
              <a:defRPr/>
            </a:lvl2pPr>
            <a:lvl5pPr>
              <a:spcBef>
                <a:spcPts val="542"/>
              </a:spcBef>
              <a:defRPr/>
            </a:lvl5pPr>
            <a:lvl6pPr>
              <a:buFont typeface="Arial" pitchFamily="34" charset="0"/>
              <a:buChar cha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7"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8585C940-4D9E-44E6-8786-0A6EE494B957}" type="datetime3">
              <a:rPr lang="en-GB" smtClean="0"/>
              <a:t>20 May, 2021</a:t>
            </a:fld>
            <a:endParaRPr lang="sv-SE"/>
          </a:p>
        </p:txBody>
      </p:sp>
      <p:sp>
        <p:nvSpPr>
          <p:cNvPr id="12"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8" name="Picture 7" descr="flagga_widescreen.jpg"/>
          <p:cNvPicPr>
            <a:picLocks noChangeAspect="1"/>
          </p:cNvPicPr>
          <p:nvPr/>
        </p:nvPicPr>
        <p:blipFill>
          <a:blip r:embed="rId2" cstate="print"/>
          <a:srcRect r="800"/>
          <a:stretch>
            <a:fillRect/>
          </a:stretch>
        </p:blipFill>
        <p:spPr>
          <a:xfrm>
            <a:off x="0" y="235200"/>
            <a:ext cx="9906000" cy="6096000"/>
          </a:xfrm>
          <a:prstGeom prst="rect">
            <a:avLst/>
          </a:prstGeom>
        </p:spPr>
      </p:pic>
      <p:sp>
        <p:nvSpPr>
          <p:cNvPr id="2" name="Rubrik 1"/>
          <p:cNvSpPr>
            <a:spLocks noGrp="1"/>
          </p:cNvSpPr>
          <p:nvPr>
            <p:ph type="ctrTitle"/>
          </p:nvPr>
        </p:nvSpPr>
        <p:spPr>
          <a:xfrm>
            <a:off x="507342" y="1076407"/>
            <a:ext cx="4601678" cy="1470025"/>
          </a:xfrm>
        </p:spPr>
        <p:txBody>
          <a:bodyPr lIns="0" bIns="0" anchor="b" anchorCtr="0">
            <a:normAutofit/>
          </a:bodyPr>
          <a:lstStyle>
            <a:lvl1pPr algn="l">
              <a:lnSpc>
                <a:spcPts val="4333"/>
              </a:lnSpc>
              <a:defRPr sz="4008"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507342" y="2617200"/>
            <a:ext cx="4601678" cy="910952"/>
          </a:xfrm>
        </p:spPr>
        <p:txBody>
          <a:bodyPr lIns="36000">
            <a:normAutofit/>
          </a:bodyPr>
          <a:lstStyle>
            <a:lvl1pPr marL="0" indent="0" algn="l">
              <a:lnSpc>
                <a:spcPts val="2492"/>
              </a:lnSpc>
              <a:buNone/>
              <a:defRPr sz="2167">
                <a:solidFill>
                  <a:srgbClr val="4A4A49"/>
                </a:solidFill>
              </a:defRPr>
            </a:lvl1pPr>
            <a:lvl2pPr marL="495283" indent="0" algn="ctr">
              <a:buNone/>
              <a:defRPr>
                <a:solidFill>
                  <a:schemeClr val="tx1">
                    <a:tint val="75000"/>
                  </a:schemeClr>
                </a:solidFill>
              </a:defRPr>
            </a:lvl2pPr>
            <a:lvl3pPr marL="990564" indent="0" algn="ctr">
              <a:buNone/>
              <a:defRPr>
                <a:solidFill>
                  <a:schemeClr val="tx1">
                    <a:tint val="75000"/>
                  </a:schemeClr>
                </a:solidFill>
              </a:defRPr>
            </a:lvl3pPr>
            <a:lvl4pPr marL="1485846" indent="0" algn="ctr">
              <a:buNone/>
              <a:defRPr>
                <a:solidFill>
                  <a:schemeClr val="tx1">
                    <a:tint val="75000"/>
                  </a:schemeClr>
                </a:solidFill>
              </a:defRPr>
            </a:lvl4pPr>
            <a:lvl5pPr marL="1981127" indent="0" algn="ctr">
              <a:buNone/>
              <a:defRPr>
                <a:solidFill>
                  <a:schemeClr val="tx1">
                    <a:tint val="75000"/>
                  </a:schemeClr>
                </a:solidFill>
              </a:defRPr>
            </a:lvl5pPr>
            <a:lvl6pPr marL="2476410" indent="0" algn="ctr">
              <a:buNone/>
              <a:defRPr>
                <a:solidFill>
                  <a:schemeClr val="tx1">
                    <a:tint val="75000"/>
                  </a:schemeClr>
                </a:solidFill>
              </a:defRPr>
            </a:lvl6pPr>
            <a:lvl7pPr marL="2971692" indent="0" algn="ctr">
              <a:buNone/>
              <a:defRPr>
                <a:solidFill>
                  <a:schemeClr val="tx1">
                    <a:tint val="75000"/>
                  </a:schemeClr>
                </a:solidFill>
              </a:defRPr>
            </a:lvl7pPr>
            <a:lvl8pPr marL="3466973" indent="0" algn="ctr">
              <a:buNone/>
              <a:defRPr>
                <a:solidFill>
                  <a:schemeClr val="tx1">
                    <a:tint val="75000"/>
                  </a:schemeClr>
                </a:solidFill>
              </a:defRPr>
            </a:lvl8pPr>
            <a:lvl9pPr marL="3962255" indent="0" algn="ctr">
              <a:buNone/>
              <a:defRPr>
                <a:solidFill>
                  <a:schemeClr val="tx1">
                    <a:tint val="75000"/>
                  </a:schemeClr>
                </a:solidFill>
              </a:defRPr>
            </a:lvl9pPr>
          </a:lstStyle>
          <a:p>
            <a:r>
              <a:rPr lang="en-US" smtClean="0"/>
              <a:t>Click to edit Master subtitle style</a:t>
            </a:r>
            <a:endParaRPr lang="sv-SE" dirty="0"/>
          </a:p>
        </p:txBody>
      </p:sp>
      <p:sp>
        <p:nvSpPr>
          <p:cNvPr id="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6"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2465F5A2-EF58-4E7D-9B00-436F31CC654E}" type="datetime3">
              <a:rPr lang="en-GB" smtClean="0"/>
              <a:t>20 May, 2021</a:t>
            </a:fld>
            <a:endParaRPr lang="sv-SE"/>
          </a:p>
        </p:txBody>
      </p:sp>
      <p:sp>
        <p:nvSpPr>
          <p:cNvPr id="7"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906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17000" rtlCol="0" anchor="ctr"/>
          <a:lstStyle/>
          <a:p>
            <a:pPr algn="ctr"/>
            <a:endParaRPr lang="sv-SE" sz="1300"/>
          </a:p>
        </p:txBody>
      </p:sp>
      <p:pic>
        <p:nvPicPr>
          <p:cNvPr id="5" name="Bildobjekt 1" descr="HB_LARGE_NEG.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722" y="2379697"/>
            <a:ext cx="7800000" cy="23954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pc="0" baseline="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507344" y="1411200"/>
            <a:ext cx="4355441" cy="4752000"/>
          </a:xfrm>
        </p:spPr>
        <p:txBody>
          <a:bodyPr/>
          <a:lstStyle>
            <a:lvl1pPr>
              <a:lnSpc>
                <a:spcPts val="2167"/>
              </a:lnSpc>
              <a:defRPr sz="1950" baseline="0"/>
            </a:lvl1pPr>
            <a:lvl2pPr>
              <a:lnSpc>
                <a:spcPts val="1950"/>
              </a:lnSpc>
              <a:spcBef>
                <a:spcPts val="542"/>
              </a:spcBef>
              <a:defRPr sz="1733" baseline="0"/>
            </a:lvl2pPr>
            <a:lvl3pPr>
              <a:lnSpc>
                <a:spcPts val="1733"/>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sz="1517"/>
            </a:lvl6pPr>
            <a:lvl7pPr>
              <a:defRPr sz="1517"/>
            </a:lvl7pPr>
            <a:lvl8pPr>
              <a:defRPr sz="1517" baseline="0"/>
            </a:lvl8pPr>
            <a:lvl9pPr>
              <a:defRPr sz="1517"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4" name="Platshållare för innehåll 3"/>
          <p:cNvSpPr>
            <a:spLocks noGrp="1"/>
          </p:cNvSpPr>
          <p:nvPr>
            <p:ph sz="half" idx="2"/>
          </p:nvPr>
        </p:nvSpPr>
        <p:spPr>
          <a:xfrm>
            <a:off x="5038800" y="1411200"/>
            <a:ext cx="4359862" cy="4752000"/>
          </a:xfrm>
        </p:spPr>
        <p:txBody>
          <a:bodyPr>
            <a:normAutofit/>
          </a:bodyPr>
          <a:lstStyle>
            <a:lvl1pPr>
              <a:lnSpc>
                <a:spcPts val="2167"/>
              </a:lnSpc>
              <a:defRPr sz="1950" baseline="0"/>
            </a:lvl1pPr>
            <a:lvl2pPr>
              <a:lnSpc>
                <a:spcPts val="1950"/>
              </a:lnSpc>
              <a:spcBef>
                <a:spcPts val="542"/>
              </a:spcBef>
              <a:defRPr sz="1733" baseline="0"/>
            </a:lvl2pPr>
            <a:lvl3pPr>
              <a:lnSpc>
                <a:spcPts val="1733"/>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sz="1517"/>
            </a:lvl6pPr>
            <a:lvl7pPr>
              <a:defRPr sz="1517" baseline="0"/>
            </a:lvl7pPr>
            <a:lvl8pPr>
              <a:defRPr sz="1517" baseline="0"/>
            </a:lvl8pPr>
            <a:lvl9pPr>
              <a:defRPr sz="1517"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0" name="Platshållare för datum 20"/>
          <p:cNvSpPr>
            <a:spLocks noGrp="1"/>
          </p:cNvSpPr>
          <p:nvPr>
            <p:ph type="dt" sz="half" idx="10"/>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534032DA-5955-4DB3-85BC-E1915821B4D4}" type="datetime3">
              <a:rPr lang="en-GB" smtClean="0"/>
              <a:t>20 May, 2021</a:t>
            </a:fld>
            <a:endParaRPr lang="sv-SE"/>
          </a:p>
        </p:txBody>
      </p:sp>
      <p:sp>
        <p:nvSpPr>
          <p:cNvPr id="11"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a:p>
        </p:txBody>
      </p:sp>
      <p:sp>
        <p:nvSpPr>
          <p:cNvPr id="6" name="Platshållare för text 5"/>
          <p:cNvSpPr>
            <a:spLocks noGrp="1"/>
          </p:cNvSpPr>
          <p:nvPr>
            <p:ph type="body" sz="quarter" idx="12"/>
          </p:nvPr>
        </p:nvSpPr>
        <p:spPr>
          <a:xfrm>
            <a:off x="507339" y="1411200"/>
            <a:ext cx="4360200" cy="4752000"/>
          </a:xfrm>
        </p:spPr>
        <p:txBody>
          <a:bodyPr/>
          <a:lstStyle>
            <a:lvl1pPr>
              <a:lnSpc>
                <a:spcPts val="2167"/>
              </a:lnSpc>
              <a:defRPr sz="1950" baseline="0"/>
            </a:lvl1pPr>
            <a:lvl2pPr>
              <a:lnSpc>
                <a:spcPts val="1950"/>
              </a:lnSpc>
              <a:spcBef>
                <a:spcPts val="542"/>
              </a:spcBef>
              <a:defRPr sz="1733" baseline="0"/>
            </a:lvl2pPr>
            <a:lvl3pPr>
              <a:lnSpc>
                <a:spcPts val="1733"/>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7"/>
          <p:cNvSpPr>
            <a:spLocks noGrp="1"/>
          </p:cNvSpPr>
          <p:nvPr>
            <p:ph type="pic" sz="quarter" idx="13"/>
          </p:nvPr>
        </p:nvSpPr>
        <p:spPr>
          <a:xfrm>
            <a:off x="4953000" y="1411200"/>
            <a:ext cx="4360200" cy="4752000"/>
          </a:xfrm>
        </p:spPr>
        <p:txBody>
          <a:bodyPr>
            <a:normAutofit/>
          </a:bodyPr>
          <a:lstStyle>
            <a:lvl1pPr>
              <a:lnSpc>
                <a:spcPts val="2167"/>
              </a:lnSpc>
              <a:buFont typeface="Arial" pitchFamily="34" charset="0"/>
              <a:buChar char="•"/>
              <a:defRPr sz="1950" baseline="0"/>
            </a:lvl1pPr>
          </a:lstStyle>
          <a:p>
            <a:r>
              <a:rPr lang="en-US" smtClean="0"/>
              <a:t>Click icon to add picture</a:t>
            </a:r>
            <a:endParaRPr lang="sv-SE" dirty="0"/>
          </a:p>
        </p:txBody>
      </p:sp>
      <p:sp>
        <p:nvSpPr>
          <p:cNvPr id="12"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3"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0F4BAEA1-1632-4888-B45D-4F5473E8F4F4}" type="datetime3">
              <a:rPr lang="en-GB" smtClean="0"/>
              <a:t>20 May, 2021</a:t>
            </a:fld>
            <a:endParaRPr lang="sv-SE"/>
          </a:p>
        </p:txBody>
      </p:sp>
      <p:sp>
        <p:nvSpPr>
          <p:cNvPr id="14"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4" name="Platshållare för innehåll 3"/>
          <p:cNvSpPr>
            <a:spLocks noGrp="1"/>
          </p:cNvSpPr>
          <p:nvPr>
            <p:ph sz="half" idx="2"/>
          </p:nvPr>
        </p:nvSpPr>
        <p:spPr>
          <a:xfrm>
            <a:off x="5038800" y="1411200"/>
            <a:ext cx="4359862" cy="2314800"/>
          </a:xfrm>
        </p:spPr>
        <p:txBody>
          <a:bodyPr>
            <a:normAutofit/>
          </a:bodyPr>
          <a:lstStyle>
            <a:lvl1pPr>
              <a:lnSpc>
                <a:spcPts val="2167"/>
              </a:lnSpc>
              <a:defRPr sz="1950"/>
            </a:lvl1pPr>
            <a:lvl2pPr>
              <a:lnSpc>
                <a:spcPts val="1950"/>
              </a:lnSpc>
              <a:spcBef>
                <a:spcPts val="542"/>
              </a:spcBef>
              <a:defRPr sz="1733" baseline="0"/>
            </a:lvl2pPr>
            <a:lvl3pPr>
              <a:lnSpc>
                <a:spcPts val="1950"/>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3"/>
          <p:cNvSpPr>
            <a:spLocks noGrp="1"/>
          </p:cNvSpPr>
          <p:nvPr>
            <p:ph sz="half" idx="13"/>
          </p:nvPr>
        </p:nvSpPr>
        <p:spPr>
          <a:xfrm>
            <a:off x="5038800" y="3850504"/>
            <a:ext cx="4359862" cy="2314800"/>
          </a:xfrm>
        </p:spPr>
        <p:txBody>
          <a:bodyPr>
            <a:normAutofit/>
          </a:bodyPr>
          <a:lstStyle>
            <a:lvl1pPr>
              <a:lnSpc>
                <a:spcPts val="2167"/>
              </a:lnSpc>
              <a:defRPr sz="1950"/>
            </a:lvl1pPr>
            <a:lvl2pPr>
              <a:lnSpc>
                <a:spcPts val="1950"/>
              </a:lnSpc>
              <a:spcBef>
                <a:spcPts val="542"/>
              </a:spcBef>
              <a:defRPr sz="1733"/>
            </a:lvl2pPr>
            <a:lvl3pPr>
              <a:lnSpc>
                <a:spcPts val="1950"/>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innehåll 2"/>
          <p:cNvSpPr>
            <a:spLocks noGrp="1"/>
          </p:cNvSpPr>
          <p:nvPr>
            <p:ph sz="half" idx="1"/>
          </p:nvPr>
        </p:nvSpPr>
        <p:spPr>
          <a:xfrm>
            <a:off x="507344" y="1411200"/>
            <a:ext cx="4355441" cy="4752000"/>
          </a:xfrm>
        </p:spPr>
        <p:txBody>
          <a:bodyPr/>
          <a:lstStyle>
            <a:lvl1pPr>
              <a:lnSpc>
                <a:spcPts val="2167"/>
              </a:lnSpc>
              <a:defRPr sz="1950" baseline="0"/>
            </a:lvl1pPr>
            <a:lvl2pPr>
              <a:lnSpc>
                <a:spcPts val="1950"/>
              </a:lnSpc>
              <a:spcBef>
                <a:spcPts val="542"/>
              </a:spcBef>
              <a:defRPr sz="1733" baseline="0"/>
            </a:lvl2pPr>
            <a:lvl3pPr>
              <a:lnSpc>
                <a:spcPts val="1733"/>
              </a:lnSpc>
              <a:spcBef>
                <a:spcPts val="433"/>
              </a:spcBef>
              <a:defRPr sz="1517" baseline="0"/>
            </a:lvl3pPr>
            <a:lvl4pPr>
              <a:lnSpc>
                <a:spcPts val="1733"/>
              </a:lnSpc>
              <a:spcBef>
                <a:spcPts val="433"/>
              </a:spcBef>
              <a:defRPr sz="1517" baseline="0"/>
            </a:lvl4pPr>
            <a:lvl5pPr>
              <a:lnSpc>
                <a:spcPts val="1733"/>
              </a:lnSpc>
              <a:spcBef>
                <a:spcPts val="433"/>
              </a:spcBef>
              <a:defRPr sz="1517" baseline="0"/>
            </a:lvl5pPr>
            <a:lvl6pPr>
              <a:defRPr sz="1517"/>
            </a:lvl6pPr>
            <a:lvl7pPr>
              <a:defRPr sz="1517"/>
            </a:lvl7pPr>
            <a:lvl8pPr>
              <a:defRPr sz="1517" baseline="0"/>
            </a:lvl8pPr>
            <a:lvl9pPr>
              <a:defRPr sz="1517"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12"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3" name="Platshållare för datum 20"/>
          <p:cNvSpPr>
            <a:spLocks noGrp="1"/>
          </p:cNvSpPr>
          <p:nvPr>
            <p:ph type="dt" sz="half" idx="15"/>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0B4AC576-2FD6-41C6-9783-F8EF9E476949}" type="datetime3">
              <a:rPr lang="en-GB" smtClean="0"/>
              <a:t>20 May, 2021</a:t>
            </a:fld>
            <a:endParaRPr lang="sv-SE"/>
          </a:p>
        </p:txBody>
      </p:sp>
      <p:sp>
        <p:nvSpPr>
          <p:cNvPr id="14"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507344" y="1411200"/>
            <a:ext cx="4355441" cy="2314800"/>
          </a:xfrm>
        </p:spPr>
        <p:txBody>
          <a:bodyPr/>
          <a:lstStyle>
            <a:lvl1pPr>
              <a:lnSpc>
                <a:spcPts val="2167"/>
              </a:lnSpc>
              <a:defRPr sz="1733" baseline="0"/>
            </a:lvl1pPr>
            <a:lvl2pPr>
              <a:lnSpc>
                <a:spcPts val="1950"/>
              </a:lnSpc>
              <a:spcBef>
                <a:spcPts val="542"/>
              </a:spcBef>
              <a:defRPr sz="1517" baseline="0"/>
            </a:lvl2pPr>
            <a:lvl3pPr>
              <a:lnSpc>
                <a:spcPts val="1733"/>
              </a:lnSpc>
              <a:spcBef>
                <a:spcPts val="433"/>
              </a:spcBef>
              <a:defRPr sz="1300" baseline="0"/>
            </a:lvl3pPr>
            <a:lvl4pPr>
              <a:lnSpc>
                <a:spcPts val="1733"/>
              </a:lnSpc>
              <a:spcBef>
                <a:spcPts val="433"/>
              </a:spcBef>
              <a:defRPr sz="1300" baseline="0"/>
            </a:lvl4pPr>
            <a:lvl5pPr>
              <a:lnSpc>
                <a:spcPts val="1733"/>
              </a:lnSpc>
              <a:spcBef>
                <a:spcPts val="433"/>
              </a:spcBef>
              <a:buFont typeface="Arial" pitchFamily="34" charset="0"/>
              <a:buChar char="•"/>
              <a:defRPr sz="1300" baseline="0"/>
            </a:lvl5pPr>
            <a:lvl6pPr>
              <a:defRPr sz="1517"/>
            </a:lvl6pPr>
            <a:lvl7pPr>
              <a:defRPr sz="1517"/>
            </a:lvl7pPr>
            <a:lvl8pPr>
              <a:defRPr sz="1517"/>
            </a:lvl8pPr>
            <a:lvl9pPr>
              <a:defRPr sz="15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Platshållare för innehåll 3"/>
          <p:cNvSpPr>
            <a:spLocks noGrp="1"/>
          </p:cNvSpPr>
          <p:nvPr>
            <p:ph sz="half" idx="14"/>
          </p:nvPr>
        </p:nvSpPr>
        <p:spPr>
          <a:xfrm>
            <a:off x="507344" y="3850504"/>
            <a:ext cx="4355441" cy="2314800"/>
          </a:xfrm>
        </p:spPr>
        <p:txBody>
          <a:bodyPr>
            <a:normAutofit/>
          </a:bodyPr>
          <a:lstStyle>
            <a:lvl1pPr>
              <a:defRPr sz="1733"/>
            </a:lvl1pPr>
            <a:lvl2pPr>
              <a:lnSpc>
                <a:spcPts val="1950"/>
              </a:lnSpc>
              <a:spcBef>
                <a:spcPts val="542"/>
              </a:spcBef>
              <a:defRPr sz="1517"/>
            </a:lvl2pPr>
            <a:lvl3pPr>
              <a:lnSpc>
                <a:spcPts val="1733"/>
              </a:lnSpc>
              <a:spcBef>
                <a:spcPts val="433"/>
              </a:spcBef>
              <a:defRPr sz="1300" baseline="0"/>
            </a:lvl3pPr>
            <a:lvl4pPr>
              <a:lnSpc>
                <a:spcPts val="1733"/>
              </a:lnSpc>
              <a:spcBef>
                <a:spcPts val="433"/>
              </a:spcBef>
              <a:defRPr sz="1300" baseline="0"/>
            </a:lvl4pPr>
            <a:lvl5pPr>
              <a:lnSpc>
                <a:spcPts val="1733"/>
              </a:lnSpc>
              <a:spcBef>
                <a:spcPts val="433"/>
              </a:spcBef>
              <a:defRPr sz="1300" baseline="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3"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15" name="Platshållare för datum 20"/>
          <p:cNvSpPr>
            <a:spLocks noGrp="1"/>
          </p:cNvSpPr>
          <p:nvPr>
            <p:ph type="dt" sz="half" idx="15"/>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04C29FD2-0690-492D-8349-16A4D9114310}" type="datetime3">
              <a:rPr lang="en-GB" smtClean="0"/>
              <a:t>20 May, 2021</a:t>
            </a:fld>
            <a:endParaRPr lang="sv-SE"/>
          </a:p>
        </p:txBody>
      </p:sp>
      <p:sp>
        <p:nvSpPr>
          <p:cNvPr id="16"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
        <p:nvSpPr>
          <p:cNvPr id="17" name="Platshållare för innehåll 3"/>
          <p:cNvSpPr>
            <a:spLocks noGrp="1"/>
          </p:cNvSpPr>
          <p:nvPr>
            <p:ph sz="half" idx="2"/>
          </p:nvPr>
        </p:nvSpPr>
        <p:spPr>
          <a:xfrm>
            <a:off x="5038800" y="1411200"/>
            <a:ext cx="4359862" cy="2314800"/>
          </a:xfrm>
        </p:spPr>
        <p:txBody>
          <a:bodyPr>
            <a:normAutofit/>
          </a:bodyPr>
          <a:lstStyle>
            <a:lvl1pPr>
              <a:lnSpc>
                <a:spcPts val="2167"/>
              </a:lnSpc>
              <a:defRPr sz="1733"/>
            </a:lvl1pPr>
            <a:lvl2pPr>
              <a:lnSpc>
                <a:spcPts val="1950"/>
              </a:lnSpc>
              <a:spcBef>
                <a:spcPts val="542"/>
              </a:spcBef>
              <a:defRPr sz="1517" baseline="0"/>
            </a:lvl2pPr>
            <a:lvl3pPr>
              <a:lnSpc>
                <a:spcPts val="1950"/>
              </a:lnSpc>
              <a:spcBef>
                <a:spcPts val="433"/>
              </a:spcBef>
              <a:defRPr sz="1300" baseline="0"/>
            </a:lvl3pPr>
            <a:lvl4pPr>
              <a:lnSpc>
                <a:spcPts val="1733"/>
              </a:lnSpc>
              <a:spcBef>
                <a:spcPts val="433"/>
              </a:spcBef>
              <a:defRPr sz="1300" baseline="0"/>
            </a:lvl4pPr>
            <a:lvl5pPr>
              <a:lnSpc>
                <a:spcPts val="1733"/>
              </a:lnSpc>
              <a:spcBef>
                <a:spcPts val="433"/>
              </a:spcBef>
              <a:defRPr sz="1300" baseline="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8" name="Platshållare för innehåll 3"/>
          <p:cNvSpPr>
            <a:spLocks noGrp="1"/>
          </p:cNvSpPr>
          <p:nvPr>
            <p:ph sz="half" idx="13"/>
          </p:nvPr>
        </p:nvSpPr>
        <p:spPr>
          <a:xfrm>
            <a:off x="5038800" y="3850504"/>
            <a:ext cx="4359862" cy="2314800"/>
          </a:xfrm>
        </p:spPr>
        <p:txBody>
          <a:bodyPr>
            <a:normAutofit/>
          </a:bodyPr>
          <a:lstStyle>
            <a:lvl1pPr>
              <a:lnSpc>
                <a:spcPts val="2167"/>
              </a:lnSpc>
              <a:defRPr sz="1733"/>
            </a:lvl1pPr>
            <a:lvl2pPr>
              <a:lnSpc>
                <a:spcPts val="1950"/>
              </a:lnSpc>
              <a:spcBef>
                <a:spcPts val="542"/>
              </a:spcBef>
              <a:defRPr sz="1517"/>
            </a:lvl2pPr>
            <a:lvl3pPr>
              <a:lnSpc>
                <a:spcPts val="1950"/>
              </a:lnSpc>
              <a:spcBef>
                <a:spcPts val="433"/>
              </a:spcBef>
              <a:defRPr sz="1300" baseline="0"/>
            </a:lvl3pPr>
            <a:lvl4pPr>
              <a:lnSpc>
                <a:spcPts val="1733"/>
              </a:lnSpc>
              <a:spcBef>
                <a:spcPts val="433"/>
              </a:spcBef>
              <a:defRPr sz="1300" baseline="0"/>
            </a:lvl4pPr>
            <a:lvl5pPr>
              <a:lnSpc>
                <a:spcPts val="1733"/>
              </a:lnSpc>
              <a:spcBef>
                <a:spcPts val="433"/>
              </a:spcBef>
              <a:defRPr sz="1300" baseline="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6"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8"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B11A2333-D244-4A14-917D-972B8175FA18}" type="datetime3">
              <a:rPr lang="en-GB" smtClean="0"/>
              <a:t>20 May, 2021</a:t>
            </a:fld>
            <a:endParaRPr lang="sv-SE"/>
          </a:p>
        </p:txBody>
      </p:sp>
      <p:sp>
        <p:nvSpPr>
          <p:cNvPr id="9"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10" name="Platshållare för bild 9"/>
          <p:cNvSpPr>
            <a:spLocks noGrp="1"/>
          </p:cNvSpPr>
          <p:nvPr>
            <p:ph type="pic" sz="quarter" idx="13"/>
          </p:nvPr>
        </p:nvSpPr>
        <p:spPr>
          <a:xfrm>
            <a:off x="507343" y="1411200"/>
            <a:ext cx="8891323" cy="4752000"/>
          </a:xfrm>
        </p:spPr>
        <p:txBody>
          <a:bodyPr/>
          <a:lstStyle>
            <a:lvl1pPr>
              <a:buFontTx/>
              <a:buNone/>
              <a:defRPr/>
            </a:lvl1pPr>
          </a:lstStyle>
          <a:p>
            <a:r>
              <a:rPr lang="en-US" smtClean="0"/>
              <a:t>Click icon to add picture</a:t>
            </a:r>
            <a:endParaRPr lang="sv-SE" dirty="0"/>
          </a:p>
        </p:txBody>
      </p:sp>
      <p:sp>
        <p:nvSpPr>
          <p:cNvPr id="7"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9"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60B13A9A-1289-465B-A3B7-DA800D6CE0F6}" type="datetime3">
              <a:rPr lang="en-GB" smtClean="0"/>
              <a:t>20 May, 2021</a:t>
            </a:fld>
            <a:endParaRPr lang="sv-SE"/>
          </a:p>
        </p:txBody>
      </p:sp>
      <p:sp>
        <p:nvSpPr>
          <p:cNvPr id="11"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836000" y="6441205"/>
            <a:ext cx="2457000" cy="262800"/>
          </a:xfrm>
          <a:prstGeom prst="rect">
            <a:avLst/>
          </a:prstGeom>
        </p:spPr>
        <p:txBody>
          <a:bodyPr vert="horz" lIns="91440" tIns="45720" rIns="91440" bIns="45720" rtlCol="0" anchor="ctr"/>
          <a:lstStyle>
            <a:lvl1pPr algn="l">
              <a:defRPr sz="867">
                <a:solidFill>
                  <a:srgbClr val="4A4A49"/>
                </a:solidFill>
              </a:defRPr>
            </a:lvl1pPr>
          </a:lstStyle>
          <a:p>
            <a:endParaRPr lang="sv-SE"/>
          </a:p>
        </p:txBody>
      </p:sp>
      <p:sp>
        <p:nvSpPr>
          <p:cNvPr id="7" name="Platshållare för datum 20"/>
          <p:cNvSpPr>
            <a:spLocks noGrp="1"/>
          </p:cNvSpPr>
          <p:nvPr>
            <p:ph type="dt" sz="half" idx="2"/>
          </p:nvPr>
        </p:nvSpPr>
        <p:spPr>
          <a:xfrm>
            <a:off x="936000" y="6443135"/>
            <a:ext cx="1092000" cy="262800"/>
          </a:xfrm>
          <a:prstGeom prst="rect">
            <a:avLst/>
          </a:prstGeom>
        </p:spPr>
        <p:txBody>
          <a:bodyPr vert="horz" lIns="91440" tIns="45720" rIns="91440" bIns="45720" rtlCol="0" anchor="ctr"/>
          <a:lstStyle>
            <a:lvl1pPr algn="ctr">
              <a:defRPr sz="867">
                <a:solidFill>
                  <a:srgbClr val="4A4A49"/>
                </a:solidFill>
              </a:defRPr>
            </a:lvl1pPr>
          </a:lstStyle>
          <a:p>
            <a:fld id="{37D310B0-F674-4C10-90C8-3DD1CEE96E1D}" type="datetime3">
              <a:rPr lang="en-GB" smtClean="0"/>
              <a:t>20 May, 2021</a:t>
            </a:fld>
            <a:endParaRPr lang="sv-SE"/>
          </a:p>
        </p:txBody>
      </p:sp>
      <p:sp>
        <p:nvSpPr>
          <p:cNvPr id="8"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07339" y="475200"/>
            <a:ext cx="8891324" cy="720000"/>
          </a:xfrm>
          <a:prstGeom prst="rect">
            <a:avLst/>
          </a:prstGeom>
          <a:noFill/>
          <a:ln>
            <a:noFill/>
          </a:ln>
        </p:spPr>
        <p:txBody>
          <a:bodyPr vert="horz" lIns="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507339" y="1411200"/>
            <a:ext cx="8891324" cy="4752000"/>
          </a:xfrm>
          <a:prstGeom prst="rect">
            <a:avLst/>
          </a:prstGeom>
          <a:ln>
            <a:noFill/>
          </a:ln>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Nivå sex</a:t>
            </a:r>
          </a:p>
          <a:p>
            <a:pPr lvl="6"/>
            <a:r>
              <a:rPr lang="sv-SE" dirty="0" smtClean="0"/>
              <a:t>Nivå sju</a:t>
            </a:r>
          </a:p>
          <a:p>
            <a:pPr lvl="7"/>
            <a:r>
              <a:rPr lang="sv-SE" dirty="0" smtClean="0"/>
              <a:t>Nivå åtta</a:t>
            </a:r>
          </a:p>
          <a:p>
            <a:pPr lvl="8"/>
            <a:r>
              <a:rPr lang="sv-SE" dirty="0" smtClean="0"/>
              <a:t>Nivå nio</a:t>
            </a:r>
            <a:endParaRPr lang="sv-SE" dirty="0"/>
          </a:p>
        </p:txBody>
      </p:sp>
      <p:sp>
        <p:nvSpPr>
          <p:cNvPr id="11" name="Rectangle 5"/>
          <p:cNvSpPr/>
          <p:nvPr/>
        </p:nvSpPr>
        <p:spPr>
          <a:xfrm>
            <a:off x="0" y="-3788"/>
            <a:ext cx="2496000" cy="240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12" name="Rectangle 7"/>
          <p:cNvSpPr/>
          <p:nvPr/>
        </p:nvSpPr>
        <p:spPr>
          <a:xfrm>
            <a:off x="2466391" y="-3788"/>
            <a:ext cx="2496000" cy="240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sp>
        <p:nvSpPr>
          <p:cNvPr id="13" name="Rectangle 8"/>
          <p:cNvSpPr/>
          <p:nvPr/>
        </p:nvSpPr>
        <p:spPr>
          <a:xfrm>
            <a:off x="7399173" y="-3788"/>
            <a:ext cx="2506827" cy="240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dirty="0"/>
          </a:p>
        </p:txBody>
      </p:sp>
      <p:sp>
        <p:nvSpPr>
          <p:cNvPr id="14" name="Rectangle 10"/>
          <p:cNvSpPr/>
          <p:nvPr/>
        </p:nvSpPr>
        <p:spPr>
          <a:xfrm>
            <a:off x="4932783" y="-3788"/>
            <a:ext cx="2496000" cy="240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00"/>
          </a:p>
        </p:txBody>
      </p:sp>
      <p:cxnSp>
        <p:nvCxnSpPr>
          <p:cNvPr id="23" name="Rak 22"/>
          <p:cNvCxnSpPr/>
          <p:nvPr/>
        </p:nvCxnSpPr>
        <p:spPr>
          <a:xfrm>
            <a:off x="0" y="6602400"/>
            <a:ext cx="9906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906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71727"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9595228"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Platshållare för bildnummer 23"/>
          <p:cNvSpPr>
            <a:spLocks noGrp="1"/>
          </p:cNvSpPr>
          <p:nvPr>
            <p:ph type="sldNum" sz="quarter" idx="4"/>
          </p:nvPr>
        </p:nvSpPr>
        <p:spPr>
          <a:xfrm>
            <a:off x="331500" y="6443135"/>
            <a:ext cx="390000" cy="262800"/>
          </a:xfrm>
          <a:prstGeom prst="rect">
            <a:avLst/>
          </a:prstGeom>
        </p:spPr>
        <p:txBody>
          <a:bodyPr vert="horz" lIns="91440" tIns="45720" rIns="91440" bIns="45720" rtlCol="0" anchor="ctr"/>
          <a:lstStyle>
            <a:lvl1pPr algn="ctr">
              <a:defRPr sz="867">
                <a:solidFill>
                  <a:srgbClr val="4A4A49"/>
                </a:solidFill>
              </a:defRPr>
            </a:lvl1pPr>
          </a:lstStyle>
          <a:p>
            <a:fld id="{9550993B-7783-4DAA-86AF-D58FA63828B1}" type="slidenum">
              <a:rPr lang="sv-SE" smtClean="0"/>
              <a:pPr/>
              <a:t>‹#›</a:t>
            </a:fld>
            <a:endParaRPr lang="sv-SE"/>
          </a:p>
        </p:txBody>
      </p:sp>
      <p:cxnSp>
        <p:nvCxnSpPr>
          <p:cNvPr id="25" name="Straight Connector 16"/>
          <p:cNvCxnSpPr/>
          <p:nvPr/>
        </p:nvCxnSpPr>
        <p:spPr>
          <a:xfrm>
            <a:off x="273000" y="6303600"/>
            <a:ext cx="936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27" descr="HC_bla_rgb"/>
          <p:cNvPicPr>
            <a:picLocks noChangeAspect="1" noChangeArrowheads="1"/>
          </p:cNvPicPr>
          <p:nvPr userDrawn="1"/>
        </p:nvPicPr>
        <p:blipFill>
          <a:blip r:embed="rId23" cstate="print"/>
          <a:srcRect/>
          <a:stretch>
            <a:fillRect/>
          </a:stretch>
        </p:blipFill>
        <p:spPr bwMode="auto">
          <a:xfrm>
            <a:off x="7344649" y="6482398"/>
            <a:ext cx="2249307" cy="153756"/>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hdr="0" ftr="0" dt="0"/>
  <p:txStyles>
    <p:titleStyle>
      <a:lvl1pPr algn="l" defTabSz="990564" rtl="0" eaLnBrk="1" latinLnBrk="0" hangingPunct="1">
        <a:lnSpc>
          <a:spcPts val="3033"/>
        </a:lnSpc>
        <a:spcBef>
          <a:spcPct val="0"/>
        </a:spcBef>
        <a:buNone/>
        <a:defRPr sz="3033" b="1" kern="1200" spc="0" baseline="0">
          <a:solidFill>
            <a:schemeClr val="accent1"/>
          </a:solidFill>
          <a:latin typeface="+mj-lt"/>
          <a:ea typeface="+mj-ea"/>
          <a:cs typeface="+mj-cs"/>
        </a:defRPr>
      </a:lvl1pPr>
    </p:titleStyle>
    <p:bodyStyle>
      <a:lvl1pPr marL="197768" indent="-197768" algn="l" defTabSz="990564" rtl="0" eaLnBrk="1" latinLnBrk="0" hangingPunct="1">
        <a:lnSpc>
          <a:spcPts val="2600"/>
        </a:lnSpc>
        <a:spcBef>
          <a:spcPts val="650"/>
        </a:spcBef>
        <a:spcAft>
          <a:spcPts val="0"/>
        </a:spcAft>
        <a:buClr>
          <a:srgbClr val="4A4A49"/>
        </a:buClr>
        <a:buFont typeface="Arial" pitchFamily="34" charset="0"/>
        <a:buChar char="•"/>
        <a:defRPr sz="2383" kern="1200" baseline="0">
          <a:solidFill>
            <a:srgbClr val="4A4A49"/>
          </a:solidFill>
          <a:latin typeface="+mn-lt"/>
          <a:ea typeface="+mn-ea"/>
          <a:cs typeface="+mn-cs"/>
        </a:defRPr>
      </a:lvl1pPr>
      <a:lvl2pPr marL="386940" indent="-194330" algn="l" defTabSz="990564" rtl="0" eaLnBrk="1" latinLnBrk="0" hangingPunct="1">
        <a:lnSpc>
          <a:spcPts val="2383"/>
        </a:lnSpc>
        <a:spcBef>
          <a:spcPts val="650"/>
        </a:spcBef>
        <a:spcAft>
          <a:spcPts val="0"/>
        </a:spcAft>
        <a:buClr>
          <a:srgbClr val="4A4A49"/>
        </a:buClr>
        <a:buFont typeface="Arial" pitchFamily="34" charset="0"/>
        <a:buChar char="•"/>
        <a:defRPr sz="2167" kern="1200" baseline="0">
          <a:solidFill>
            <a:srgbClr val="4A4A49"/>
          </a:solidFill>
          <a:latin typeface="+mn-lt"/>
          <a:ea typeface="+mn-ea"/>
          <a:cs typeface="+mn-cs"/>
        </a:defRPr>
      </a:lvl2pPr>
      <a:lvl3pPr marL="579549" indent="-192610" algn="l" defTabSz="990564" rtl="0" eaLnBrk="1" latinLnBrk="0" hangingPunct="1">
        <a:lnSpc>
          <a:spcPts val="2167"/>
        </a:lnSpc>
        <a:spcBef>
          <a:spcPts val="650"/>
        </a:spcBef>
        <a:spcAft>
          <a:spcPts val="0"/>
        </a:spcAft>
        <a:buClr>
          <a:srgbClr val="4A4A49"/>
        </a:buClr>
        <a:buFont typeface="Arial" pitchFamily="34" charset="0"/>
        <a:buChar char="•"/>
        <a:defRPr sz="1950" kern="1200" baseline="0">
          <a:solidFill>
            <a:srgbClr val="4A4A49"/>
          </a:solidFill>
          <a:latin typeface="+mn-lt"/>
          <a:ea typeface="+mn-ea"/>
          <a:cs typeface="+mn-cs"/>
        </a:defRPr>
      </a:lvl3pPr>
      <a:lvl4pPr marL="780756" indent="-201209"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4pPr>
      <a:lvl5pPr marL="975086" indent="-194330"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5pPr>
      <a:lvl6pPr marL="1167697" indent="-192610"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6pPr>
      <a:lvl7pPr marL="1360306" indent="-192610"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7pPr>
      <a:lvl8pPr marL="1554635" indent="-194330"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8pPr>
      <a:lvl9pPr marL="1747245" indent="-192610" algn="l" defTabSz="990564" rtl="0" eaLnBrk="1" latinLnBrk="0" hangingPunct="1">
        <a:lnSpc>
          <a:spcPts val="1950"/>
        </a:lnSpc>
        <a:spcBef>
          <a:spcPts val="542"/>
        </a:spcBef>
        <a:spcAft>
          <a:spcPts val="0"/>
        </a:spcAft>
        <a:buClr>
          <a:srgbClr val="4A4A49"/>
        </a:buClr>
        <a:buFont typeface="Arial" pitchFamily="34" charset="0"/>
        <a:buChar char="•"/>
        <a:defRPr sz="1733" kern="1200" baseline="0">
          <a:solidFill>
            <a:srgbClr val="4A4A49"/>
          </a:solidFill>
          <a:latin typeface="+mn-lt"/>
          <a:ea typeface="+mn-ea"/>
          <a:cs typeface="+mn-cs"/>
        </a:defRPr>
      </a:lvl9pPr>
    </p:bodyStyle>
    <p:otherStyle>
      <a:defPPr>
        <a:defRPr lang="sv-SE"/>
      </a:defPPr>
      <a:lvl1pPr marL="0" algn="l" defTabSz="990564" rtl="0" eaLnBrk="1" latinLnBrk="0" hangingPunct="1">
        <a:defRPr sz="1950" kern="1200">
          <a:solidFill>
            <a:schemeClr val="tx1"/>
          </a:solidFill>
          <a:latin typeface="+mn-lt"/>
          <a:ea typeface="+mn-ea"/>
          <a:cs typeface="+mn-cs"/>
        </a:defRPr>
      </a:lvl1pPr>
      <a:lvl2pPr marL="495283" algn="l" defTabSz="990564" rtl="0" eaLnBrk="1" latinLnBrk="0" hangingPunct="1">
        <a:defRPr sz="1950" kern="1200">
          <a:solidFill>
            <a:schemeClr val="tx1"/>
          </a:solidFill>
          <a:latin typeface="+mn-lt"/>
          <a:ea typeface="+mn-ea"/>
          <a:cs typeface="+mn-cs"/>
        </a:defRPr>
      </a:lvl2pPr>
      <a:lvl3pPr marL="990564" algn="l" defTabSz="990564" rtl="0" eaLnBrk="1" latinLnBrk="0" hangingPunct="1">
        <a:defRPr sz="1950" kern="1200">
          <a:solidFill>
            <a:schemeClr val="tx1"/>
          </a:solidFill>
          <a:latin typeface="+mn-lt"/>
          <a:ea typeface="+mn-ea"/>
          <a:cs typeface="+mn-cs"/>
        </a:defRPr>
      </a:lvl3pPr>
      <a:lvl4pPr marL="1485846" algn="l" defTabSz="990564" rtl="0" eaLnBrk="1" latinLnBrk="0" hangingPunct="1">
        <a:defRPr sz="1950" kern="1200">
          <a:solidFill>
            <a:schemeClr val="tx1"/>
          </a:solidFill>
          <a:latin typeface="+mn-lt"/>
          <a:ea typeface="+mn-ea"/>
          <a:cs typeface="+mn-cs"/>
        </a:defRPr>
      </a:lvl4pPr>
      <a:lvl5pPr marL="1981127" algn="l" defTabSz="990564" rtl="0" eaLnBrk="1" latinLnBrk="0" hangingPunct="1">
        <a:defRPr sz="1950" kern="1200">
          <a:solidFill>
            <a:schemeClr val="tx1"/>
          </a:solidFill>
          <a:latin typeface="+mn-lt"/>
          <a:ea typeface="+mn-ea"/>
          <a:cs typeface="+mn-cs"/>
        </a:defRPr>
      </a:lvl5pPr>
      <a:lvl6pPr marL="2476410" algn="l" defTabSz="990564" rtl="0" eaLnBrk="1" latinLnBrk="0" hangingPunct="1">
        <a:defRPr sz="1950" kern="1200">
          <a:solidFill>
            <a:schemeClr val="tx1"/>
          </a:solidFill>
          <a:latin typeface="+mn-lt"/>
          <a:ea typeface="+mn-ea"/>
          <a:cs typeface="+mn-cs"/>
        </a:defRPr>
      </a:lvl6pPr>
      <a:lvl7pPr marL="2971692" algn="l" defTabSz="990564" rtl="0" eaLnBrk="1" latinLnBrk="0" hangingPunct="1">
        <a:defRPr sz="1950" kern="1200">
          <a:solidFill>
            <a:schemeClr val="tx1"/>
          </a:solidFill>
          <a:latin typeface="+mn-lt"/>
          <a:ea typeface="+mn-ea"/>
          <a:cs typeface="+mn-cs"/>
        </a:defRPr>
      </a:lvl7pPr>
      <a:lvl8pPr marL="3466973" algn="l" defTabSz="990564" rtl="0" eaLnBrk="1" latinLnBrk="0" hangingPunct="1">
        <a:defRPr sz="1950" kern="1200">
          <a:solidFill>
            <a:schemeClr val="tx1"/>
          </a:solidFill>
          <a:latin typeface="+mn-lt"/>
          <a:ea typeface="+mn-ea"/>
          <a:cs typeface="+mn-cs"/>
        </a:defRPr>
      </a:lvl8pPr>
      <a:lvl9pPr marL="3962255" algn="l" defTabSz="990564"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jo23@handelsbanken.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on.researchonline,se/desc/disclaimer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online.se/equity/company" TargetMode="External"/><Relationship Id="rId2" Type="http://schemas.openxmlformats.org/officeDocument/2006/relationships/hyperlink" Target="https://www.researchonline.se/desc/disclosur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6" name="Rectangle 16"/>
          <p:cNvSpPr>
            <a:spLocks noGrp="1" noChangeArrowheads="1"/>
          </p:cNvSpPr>
          <p:nvPr>
            <p:ph type="ctrTitle"/>
          </p:nvPr>
        </p:nvSpPr>
        <p:spPr>
          <a:xfrm>
            <a:off x="326104" y="1099006"/>
            <a:ext cx="5476538" cy="628044"/>
          </a:xfrm>
        </p:spPr>
        <p:txBody>
          <a:bodyPr>
            <a:normAutofit fontScale="90000"/>
          </a:bodyPr>
          <a:lstStyle/>
          <a:p>
            <a:r>
              <a:rPr lang="en-GB" sz="3000" dirty="0" smtClean="0"/>
              <a:t/>
            </a:r>
            <a:br>
              <a:rPr lang="en-GB" sz="3000" dirty="0" smtClean="0"/>
            </a:br>
            <a:r>
              <a:rPr lang="en-GB" sz="3000" dirty="0"/>
              <a:t/>
            </a:r>
            <a:br>
              <a:rPr lang="en-GB" sz="3000" dirty="0"/>
            </a:br>
            <a:r>
              <a:rPr lang="en-GB" sz="3000" dirty="0" err="1" smtClean="0"/>
              <a:t>Handelsbanken</a:t>
            </a:r>
            <a:r>
              <a:rPr lang="en-GB" sz="3000" dirty="0" smtClean="0"/>
              <a:t> </a:t>
            </a:r>
            <a:endParaRPr lang="en-GB" sz="3000" dirty="0"/>
          </a:p>
        </p:txBody>
      </p:sp>
      <p:sp>
        <p:nvSpPr>
          <p:cNvPr id="158737" name="Rectangle 17"/>
          <p:cNvSpPr>
            <a:spLocks noGrp="1" noChangeArrowheads="1"/>
          </p:cNvSpPr>
          <p:nvPr>
            <p:ph type="subTitle" idx="1"/>
          </p:nvPr>
        </p:nvSpPr>
        <p:spPr>
          <a:xfrm>
            <a:off x="332168" y="2136265"/>
            <a:ext cx="8657052" cy="2280287"/>
          </a:xfrm>
        </p:spPr>
        <p:txBody>
          <a:bodyPr>
            <a:normAutofit fontScale="92500" lnSpcReduction="20000"/>
          </a:bodyPr>
          <a:lstStyle/>
          <a:p>
            <a:pPr defTabSz="914400">
              <a:lnSpc>
                <a:spcPct val="150000"/>
              </a:lnSpc>
              <a:spcBef>
                <a:spcPts val="600"/>
              </a:spcBef>
              <a:spcAft>
                <a:spcPts val="600"/>
              </a:spcAft>
            </a:pPr>
            <a:r>
              <a:rPr lang="sv-SE" sz="3600" b="1" dirty="0" smtClean="0"/>
              <a:t>Biologisk mångfald ur ett finansierings- och investeringsperspektiv </a:t>
            </a:r>
          </a:p>
          <a:p>
            <a:pPr defTabSz="914400">
              <a:lnSpc>
                <a:spcPts val="2600"/>
              </a:lnSpc>
              <a:spcBef>
                <a:spcPts val="600"/>
              </a:spcBef>
              <a:spcAft>
                <a:spcPts val="600"/>
              </a:spcAft>
            </a:pPr>
            <a:r>
              <a:rPr lang="sv-SE" sz="2400" b="1" dirty="0" smtClean="0"/>
              <a:t>– ansvar, </a:t>
            </a:r>
            <a:r>
              <a:rPr lang="sv-SE" sz="2400" b="1" dirty="0"/>
              <a:t>risk </a:t>
            </a:r>
            <a:r>
              <a:rPr lang="sv-SE" sz="2400" b="1" dirty="0" smtClean="0"/>
              <a:t>och möjligheter</a:t>
            </a:r>
            <a:r>
              <a:rPr lang="sv-SE" sz="2400" dirty="0" smtClean="0"/>
              <a:t> </a:t>
            </a:r>
            <a:r>
              <a:rPr lang="sv-SE" sz="2400" dirty="0"/>
              <a:t/>
            </a:r>
            <a:br>
              <a:rPr lang="sv-SE" sz="2400" dirty="0"/>
            </a:br>
            <a:endParaRPr lang="en-GB" sz="2400" dirty="0"/>
          </a:p>
        </p:txBody>
      </p:sp>
      <p:sp>
        <p:nvSpPr>
          <p:cNvPr id="158733" name="Text Box 10"/>
          <p:cNvSpPr txBox="1">
            <a:spLocks noChangeArrowheads="1"/>
          </p:cNvSpPr>
          <p:nvPr/>
        </p:nvSpPr>
        <p:spPr bwMode="auto">
          <a:xfrm>
            <a:off x="251154" y="5785260"/>
            <a:ext cx="5551488" cy="458972"/>
          </a:xfrm>
          <a:prstGeom prst="rect">
            <a:avLst/>
          </a:prstGeom>
          <a:noFill/>
          <a:ln w="9525">
            <a:noFill/>
            <a:miter lim="800000"/>
            <a:headEnd/>
            <a:tailEnd/>
          </a:ln>
        </p:spPr>
        <p:txBody>
          <a:bodyPr anchor="b">
            <a:spAutoFit/>
          </a:bodyPr>
          <a:lstStyle/>
          <a:p>
            <a:pPr eaLnBrk="1" hangingPunct="1">
              <a:lnSpc>
                <a:spcPct val="100000"/>
              </a:lnSpc>
              <a:spcBef>
                <a:spcPct val="20000"/>
              </a:spcBef>
            </a:pPr>
            <a:r>
              <a:rPr lang="en-GB" sz="1083" dirty="0" err="1" smtClean="0"/>
              <a:t>Josefin</a:t>
            </a:r>
            <a:r>
              <a:rPr lang="en-GB" sz="1083" dirty="0" smtClean="0"/>
              <a:t> Johansson</a:t>
            </a:r>
            <a:r>
              <a:rPr lang="en-GB" sz="1083" dirty="0"/>
              <a:t>, +46 870 </a:t>
            </a:r>
            <a:r>
              <a:rPr lang="en-GB" sz="1083" dirty="0" smtClean="0"/>
              <a:t>128 53</a:t>
            </a:r>
            <a:r>
              <a:rPr lang="en-GB" sz="1083" dirty="0"/>
              <a:t>, </a:t>
            </a:r>
            <a:r>
              <a:rPr lang="en-GB" sz="1083" dirty="0" smtClean="0">
                <a:hlinkClick r:id="rId3"/>
              </a:rPr>
              <a:t>jojo23@handelsbanken.se</a:t>
            </a:r>
            <a:endParaRPr lang="en-GB" sz="1083" dirty="0" smtClean="0"/>
          </a:p>
          <a:p>
            <a:pPr eaLnBrk="1" hangingPunct="1">
              <a:lnSpc>
                <a:spcPct val="100000"/>
              </a:lnSpc>
              <a:spcBef>
                <a:spcPct val="20000"/>
              </a:spcBef>
            </a:pPr>
            <a:r>
              <a:rPr lang="en-GB" sz="1083" dirty="0"/>
              <a:t>Catharina Belfrage Sahlstrand, +46 870 156 25 </a:t>
            </a:r>
            <a:r>
              <a:rPr lang="en-GB" sz="1083" dirty="0" smtClean="0"/>
              <a:t>sabe08@handelsbanken.se</a:t>
            </a:r>
            <a:endParaRPr lang="en-GB" sz="1083" dirty="0"/>
          </a:p>
        </p:txBody>
      </p:sp>
      <p:sp>
        <p:nvSpPr>
          <p:cNvPr id="10" name="Text Box 11"/>
          <p:cNvSpPr txBox="1">
            <a:spLocks noChangeArrowheads="1"/>
          </p:cNvSpPr>
          <p:nvPr/>
        </p:nvSpPr>
        <p:spPr bwMode="auto">
          <a:xfrm>
            <a:off x="163382" y="1330858"/>
            <a:ext cx="2930525" cy="329257"/>
          </a:xfrm>
          <a:prstGeom prst="rect">
            <a:avLst/>
          </a:prstGeom>
          <a:noFill/>
          <a:ln w="12700" algn="ctr">
            <a:noFill/>
            <a:miter lim="800000"/>
            <a:headEnd type="none" w="sm" len="sm"/>
            <a:tailEnd type="none" w="sm" len="sm"/>
          </a:ln>
          <a:effectLst/>
        </p:spPr>
        <p:txBody>
          <a:bodyPr>
            <a:spAutoFit/>
          </a:bodyPr>
          <a:lstStyle/>
          <a:p>
            <a:endParaRPr lang="en-GB" sz="1517" dirty="0"/>
          </a:p>
        </p:txBody>
      </p:sp>
      <p:sp>
        <p:nvSpPr>
          <p:cNvPr id="7" name="Slide Number Placeholder 6"/>
          <p:cNvSpPr>
            <a:spLocks noGrp="1"/>
          </p:cNvSpPr>
          <p:nvPr>
            <p:ph type="sldNum" sz="quarter" idx="4"/>
          </p:nvPr>
        </p:nvSpPr>
        <p:spPr/>
        <p:txBody>
          <a:bodyPr/>
          <a:lstStyle/>
          <a:p>
            <a:fld id="{9550993B-7783-4DAA-86AF-D58FA63828B1}" type="slidenum">
              <a:rPr lang="sv-SE" smtClean="0"/>
              <a:pPr/>
              <a:t>1</a:t>
            </a:fld>
            <a:endParaRPr lang="sv-SE"/>
          </a:p>
        </p:txBody>
      </p:sp>
    </p:spTree>
    <p:extLst>
      <p:ext uri="{BB962C8B-B14F-4D97-AF65-F5344CB8AC3E}">
        <p14:creationId xmlns:p14="http://schemas.microsoft.com/office/powerpoint/2010/main" val="372353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873" y="3070119"/>
            <a:ext cx="4276159" cy="720000"/>
          </a:xfrm>
        </p:spPr>
        <p:txBody>
          <a:bodyPr/>
          <a:lstStyle/>
          <a:p>
            <a:r>
              <a:rPr lang="en-GB" dirty="0" smtClean="0"/>
              <a:t>Appendix</a:t>
            </a:r>
            <a:endParaRPr lang="en-GB" dirty="0"/>
          </a:p>
        </p:txBody>
      </p:sp>
      <p:sp>
        <p:nvSpPr>
          <p:cNvPr id="3" name="Slide Number Placeholder 2"/>
          <p:cNvSpPr>
            <a:spLocks noGrp="1"/>
          </p:cNvSpPr>
          <p:nvPr>
            <p:ph type="sldNum" sz="quarter" idx="4"/>
          </p:nvPr>
        </p:nvSpPr>
        <p:spPr/>
        <p:txBody>
          <a:bodyPr/>
          <a:lstStyle/>
          <a:p>
            <a:fld id="{9550993B-7783-4DAA-86AF-D58FA63828B1}" type="slidenum">
              <a:rPr lang="sv-SE" smtClean="0"/>
              <a:pPr/>
              <a:t>10</a:t>
            </a:fld>
            <a:endParaRPr lang="sv-SE"/>
          </a:p>
        </p:txBody>
      </p:sp>
    </p:spTree>
    <p:extLst>
      <p:ext uri="{BB962C8B-B14F-4D97-AF65-F5344CB8AC3E}">
        <p14:creationId xmlns:p14="http://schemas.microsoft.com/office/powerpoint/2010/main" val="250084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smtClean="0"/>
              <a:t>Biodiversitetslänkat</a:t>
            </a:r>
            <a:r>
              <a:rPr lang="en-US" dirty="0" smtClean="0"/>
              <a:t> </a:t>
            </a:r>
            <a:r>
              <a:rPr lang="en-US" dirty="0" err="1" smtClean="0"/>
              <a:t>lån</a:t>
            </a:r>
            <a:r>
              <a:rPr lang="en-US" dirty="0" smtClean="0"/>
              <a:t> – </a:t>
            </a:r>
            <a:r>
              <a:rPr lang="en-US" dirty="0" err="1" smtClean="0"/>
              <a:t>ett</a:t>
            </a:r>
            <a:r>
              <a:rPr lang="en-US" dirty="0" smtClean="0"/>
              <a:t> </a:t>
            </a:r>
            <a:r>
              <a:rPr lang="en-US" dirty="0" err="1" smtClean="0"/>
              <a:t>exempel</a:t>
            </a:r>
            <a:endParaRPr lang="en-US" dirty="0"/>
          </a:p>
        </p:txBody>
      </p:sp>
      <p:sp>
        <p:nvSpPr>
          <p:cNvPr id="203779" name="Rectangle 3"/>
          <p:cNvSpPr>
            <a:spLocks noGrp="1" noChangeArrowheads="1"/>
          </p:cNvSpPr>
          <p:nvPr>
            <p:ph idx="1"/>
          </p:nvPr>
        </p:nvSpPr>
        <p:spPr>
          <a:xfrm>
            <a:off x="526500" y="1064228"/>
            <a:ext cx="8727228" cy="4806220"/>
          </a:xfrm>
        </p:spPr>
        <p:txBody>
          <a:bodyPr>
            <a:noAutofit/>
          </a:bodyPr>
          <a:lstStyle/>
          <a:p>
            <a:pPr marL="0" indent="0">
              <a:buNone/>
            </a:pPr>
            <a:endParaRPr lang="en-US" sz="1600" dirty="0" smtClean="0"/>
          </a:p>
          <a:p>
            <a:pPr marL="0" indent="0">
              <a:buNone/>
            </a:pPr>
            <a:r>
              <a:rPr lang="en-US" sz="1600" dirty="0" smtClean="0"/>
              <a:t>I </a:t>
            </a:r>
            <a:r>
              <a:rPr lang="en-US" sz="1600" dirty="0" smtClean="0"/>
              <a:t>mars </a:t>
            </a:r>
            <a:r>
              <a:rPr lang="en-US" sz="1600" dirty="0"/>
              <a:t>2020, </a:t>
            </a:r>
            <a:r>
              <a:rPr lang="en-US" sz="1600" dirty="0" err="1" smtClean="0"/>
              <a:t>kommunicerade</a:t>
            </a:r>
            <a:r>
              <a:rPr lang="en-US" sz="1600" dirty="0" smtClean="0"/>
              <a:t> </a:t>
            </a:r>
            <a:r>
              <a:rPr lang="en-US" sz="1600" dirty="0" err="1" smtClean="0"/>
              <a:t>det</a:t>
            </a:r>
            <a:r>
              <a:rPr lang="en-US" sz="1600" dirty="0" smtClean="0"/>
              <a:t> </a:t>
            </a:r>
            <a:r>
              <a:rPr lang="en-US" sz="1600" dirty="0" err="1" smtClean="0"/>
              <a:t>finska</a:t>
            </a:r>
            <a:r>
              <a:rPr lang="en-US" sz="1600" dirty="0" smtClean="0"/>
              <a:t> </a:t>
            </a:r>
            <a:r>
              <a:rPr lang="en-US" sz="1600" dirty="0" err="1" smtClean="0"/>
              <a:t>skogsbaserade</a:t>
            </a:r>
            <a:r>
              <a:rPr lang="en-US" sz="1600" dirty="0" smtClean="0"/>
              <a:t> </a:t>
            </a:r>
            <a:r>
              <a:rPr lang="en-US" sz="1600" dirty="0" err="1" smtClean="0"/>
              <a:t>bioindustribolaget</a:t>
            </a:r>
            <a:r>
              <a:rPr lang="en-US" sz="1600" dirty="0" smtClean="0"/>
              <a:t> UMP </a:t>
            </a:r>
            <a:br>
              <a:rPr lang="en-US" sz="1600" dirty="0" smtClean="0"/>
            </a:br>
            <a:r>
              <a:rPr lang="en-US" sz="1600" dirty="0" err="1" smtClean="0"/>
              <a:t>ett</a:t>
            </a:r>
            <a:r>
              <a:rPr lang="en-US" sz="1600" dirty="0" smtClean="0"/>
              <a:t> €750m </a:t>
            </a:r>
            <a:r>
              <a:rPr lang="en-US" sz="1600" dirty="0" err="1" smtClean="0"/>
              <a:t>kreditfacilitet</a:t>
            </a:r>
            <a:r>
              <a:rPr lang="en-US" sz="1600" dirty="0"/>
              <a:t/>
            </a:r>
            <a:br>
              <a:rPr lang="en-US" sz="1600" dirty="0"/>
            </a:br>
            <a:r>
              <a:rPr lang="en-US" sz="1600" dirty="0"/>
              <a:t/>
            </a:r>
            <a:br>
              <a:rPr lang="en-US" sz="1600" dirty="0"/>
            </a:br>
            <a:r>
              <a:rPr lang="en-US" sz="1600" dirty="0" err="1" smtClean="0"/>
              <a:t>Lånefaciliteten</a:t>
            </a:r>
            <a:r>
              <a:rPr lang="en-US" sz="1600" dirty="0" smtClean="0"/>
              <a:t> </a:t>
            </a:r>
            <a:r>
              <a:rPr lang="en-US" sz="1600" dirty="0" err="1" smtClean="0"/>
              <a:t>var</a:t>
            </a:r>
            <a:r>
              <a:rPr lang="en-US" sz="1600" dirty="0" smtClean="0"/>
              <a:t> </a:t>
            </a:r>
            <a:r>
              <a:rPr lang="en-US" sz="1600" dirty="0" err="1" smtClean="0"/>
              <a:t>en</a:t>
            </a:r>
            <a:r>
              <a:rPr lang="en-US" sz="1600" dirty="0" smtClean="0"/>
              <a:t> </a:t>
            </a:r>
            <a:r>
              <a:rPr lang="en-US" sz="1600" dirty="0" err="1" smtClean="0"/>
              <a:t>av</a:t>
            </a:r>
            <a:r>
              <a:rPr lang="en-US" sz="1600" dirty="0" smtClean="0"/>
              <a:t> de </a:t>
            </a:r>
            <a:r>
              <a:rPr lang="en-US" sz="1600" dirty="0" err="1" smtClean="0"/>
              <a:t>första</a:t>
            </a:r>
            <a:r>
              <a:rPr lang="en-US" sz="1600" dirty="0" smtClean="0"/>
              <a:t> </a:t>
            </a:r>
            <a:r>
              <a:rPr lang="en-US" sz="1600" dirty="0" err="1" smtClean="0"/>
              <a:t>att</a:t>
            </a:r>
            <a:r>
              <a:rPr lang="en-US" sz="1600" dirty="0" smtClean="0"/>
              <a:t> </a:t>
            </a:r>
            <a:r>
              <a:rPr lang="en-US" sz="1600" dirty="0" err="1" smtClean="0"/>
              <a:t>koppla</a:t>
            </a:r>
            <a:r>
              <a:rPr lang="en-US" sz="1600" dirty="0" smtClean="0"/>
              <a:t> </a:t>
            </a:r>
            <a:r>
              <a:rPr lang="en-US" sz="1600" dirty="0" err="1" smtClean="0"/>
              <a:t>lånets</a:t>
            </a:r>
            <a:r>
              <a:rPr lang="en-US" sz="1600" dirty="0" smtClean="0"/>
              <a:t> </a:t>
            </a:r>
            <a:r>
              <a:rPr lang="en-US" sz="1600" dirty="0" err="1" smtClean="0"/>
              <a:t>räntan</a:t>
            </a:r>
            <a:r>
              <a:rPr lang="en-US" sz="1600" dirty="0" smtClean="0"/>
              <a:t> till </a:t>
            </a:r>
            <a:r>
              <a:rPr lang="en-US" sz="1600" dirty="0" err="1" smtClean="0"/>
              <a:t>mål</a:t>
            </a:r>
            <a:r>
              <a:rPr lang="en-US" sz="1600" dirty="0" smtClean="0"/>
              <a:t> </a:t>
            </a:r>
            <a:r>
              <a:rPr lang="en-US" sz="1600" dirty="0" err="1" smtClean="0"/>
              <a:t>för</a:t>
            </a:r>
            <a:r>
              <a:rPr lang="en-US" sz="1600" dirty="0" smtClean="0"/>
              <a:t> </a:t>
            </a:r>
            <a:r>
              <a:rPr lang="en-US" sz="1600" dirty="0" err="1" smtClean="0"/>
              <a:t>ökad</a:t>
            </a:r>
            <a:r>
              <a:rPr lang="en-US" sz="1600" dirty="0" smtClean="0"/>
              <a:t> </a:t>
            </a:r>
            <a:r>
              <a:rPr lang="en-US" sz="1600" dirty="0" err="1" smtClean="0"/>
              <a:t>biologisk</a:t>
            </a:r>
            <a:r>
              <a:rPr lang="en-US" sz="1600" dirty="0" smtClean="0"/>
              <a:t> </a:t>
            </a:r>
            <a:r>
              <a:rPr lang="en-US" sz="1600" dirty="0" err="1" smtClean="0"/>
              <a:t>månfald</a:t>
            </a:r>
            <a:r>
              <a:rPr lang="en-US" sz="1600" dirty="0" smtClean="0"/>
              <a:t> </a:t>
            </a:r>
            <a:r>
              <a:rPr lang="en-US" sz="1600" dirty="0" err="1" smtClean="0"/>
              <a:t>Räntan</a:t>
            </a:r>
            <a:r>
              <a:rPr lang="en-US" sz="1600" dirty="0" smtClean="0"/>
              <a:t> </a:t>
            </a:r>
            <a:r>
              <a:rPr lang="en-US" sz="1600" dirty="0" err="1" smtClean="0"/>
              <a:t>var</a:t>
            </a:r>
            <a:r>
              <a:rPr lang="en-US" sz="1600" dirty="0" smtClean="0"/>
              <a:t> </a:t>
            </a:r>
            <a:r>
              <a:rPr lang="en-US" sz="1600" dirty="0" err="1" smtClean="0"/>
              <a:t>kopplad</a:t>
            </a:r>
            <a:r>
              <a:rPr lang="en-US" sz="1600" dirty="0" smtClean="0"/>
              <a:t> till </a:t>
            </a:r>
            <a:r>
              <a:rPr lang="en-US" sz="1600" dirty="0" err="1" smtClean="0"/>
              <a:t>två</a:t>
            </a:r>
            <a:r>
              <a:rPr lang="en-US" sz="1600" dirty="0" smtClean="0"/>
              <a:t> </a:t>
            </a:r>
            <a:r>
              <a:rPr lang="en-US" sz="1600" dirty="0" err="1" smtClean="0"/>
              <a:t>nyckeltal</a:t>
            </a:r>
            <a:r>
              <a:rPr lang="en-US" sz="1600" dirty="0" smtClean="0"/>
              <a:t>:</a:t>
            </a:r>
          </a:p>
          <a:p>
            <a:r>
              <a:rPr lang="en-US" sz="1600" dirty="0" err="1" smtClean="0"/>
              <a:t>En</a:t>
            </a:r>
            <a:r>
              <a:rPr lang="en-US" sz="1600" dirty="0" smtClean="0"/>
              <a:t> </a:t>
            </a:r>
            <a:r>
              <a:rPr lang="en-US" sz="1600" i="1" dirty="0" err="1" smtClean="0"/>
              <a:t>nettopositiv</a:t>
            </a:r>
            <a:r>
              <a:rPr lang="en-US" sz="1600" i="1" dirty="0" smtClean="0"/>
              <a:t> </a:t>
            </a:r>
            <a:r>
              <a:rPr lang="en-US" sz="1600" i="1" dirty="0" err="1" smtClean="0"/>
              <a:t>påverkan</a:t>
            </a:r>
            <a:r>
              <a:rPr lang="en-US" sz="1600" i="1" dirty="0" smtClean="0"/>
              <a:t> </a:t>
            </a:r>
            <a:r>
              <a:rPr lang="en-US" sz="1600" i="1" dirty="0" err="1" smtClean="0"/>
              <a:t>på</a:t>
            </a:r>
            <a:r>
              <a:rPr lang="en-US" sz="1600" i="1" dirty="0" smtClean="0"/>
              <a:t> </a:t>
            </a:r>
            <a:r>
              <a:rPr lang="en-US" sz="1600" i="1" dirty="0" err="1" smtClean="0"/>
              <a:t>biologisk</a:t>
            </a:r>
            <a:r>
              <a:rPr lang="en-US" sz="1600" i="1" dirty="0" smtClean="0"/>
              <a:t> </a:t>
            </a:r>
            <a:r>
              <a:rPr lang="en-US" sz="1600" i="1" dirty="0" err="1" smtClean="0"/>
              <a:t>mångfald</a:t>
            </a:r>
            <a:r>
              <a:rPr lang="en-US" sz="1600" i="1" dirty="0" smtClean="0"/>
              <a:t> </a:t>
            </a:r>
            <a:r>
              <a:rPr lang="en-US" sz="1600" dirty="0" smtClean="0"/>
              <a:t>I </a:t>
            </a:r>
            <a:r>
              <a:rPr lang="en-US" sz="1600" dirty="0" err="1" smtClean="0"/>
              <a:t>bolagets</a:t>
            </a:r>
            <a:r>
              <a:rPr lang="en-US" sz="1600" dirty="0" smtClean="0"/>
              <a:t> </a:t>
            </a:r>
            <a:r>
              <a:rPr lang="en-US" sz="1600" dirty="0" err="1" smtClean="0"/>
              <a:t>skogar</a:t>
            </a:r>
            <a:r>
              <a:rPr lang="en-US" sz="1600" dirty="0" smtClean="0"/>
              <a:t> </a:t>
            </a:r>
            <a:r>
              <a:rPr lang="en-US" sz="1600" dirty="0" err="1" smtClean="0"/>
              <a:t>i</a:t>
            </a:r>
            <a:r>
              <a:rPr lang="en-US" sz="1600" dirty="0" smtClean="0"/>
              <a:t> Finland, </a:t>
            </a:r>
            <a:r>
              <a:rPr lang="en-US" sz="1600" dirty="0" err="1" smtClean="0"/>
              <a:t>och</a:t>
            </a:r>
            <a:endParaRPr lang="en-US" sz="1600" dirty="0" smtClean="0"/>
          </a:p>
          <a:p>
            <a:r>
              <a:rPr lang="en-US" sz="1600" dirty="0" err="1" smtClean="0"/>
              <a:t>en</a:t>
            </a:r>
            <a:r>
              <a:rPr lang="en-US" sz="1600" dirty="0" smtClean="0"/>
              <a:t> </a:t>
            </a:r>
            <a:r>
              <a:rPr lang="en-US" sz="1600" dirty="0"/>
              <a:t>65% </a:t>
            </a:r>
            <a:r>
              <a:rPr lang="en-US" sz="1600" dirty="0" smtClean="0"/>
              <a:t>reduction </a:t>
            </a:r>
            <a:r>
              <a:rPr lang="en-US" sz="1600" dirty="0" err="1" smtClean="0"/>
              <a:t>av</a:t>
            </a:r>
            <a:r>
              <a:rPr lang="en-US" sz="1600" dirty="0" smtClean="0"/>
              <a:t> </a:t>
            </a:r>
            <a:r>
              <a:rPr lang="en-US" sz="1600" dirty="0"/>
              <a:t>CO2 </a:t>
            </a:r>
            <a:r>
              <a:rPr lang="en-US" sz="1600" dirty="0" err="1" smtClean="0"/>
              <a:t>utsläpp</a:t>
            </a:r>
            <a:r>
              <a:rPr lang="en-US" sz="1600" dirty="0" smtClean="0"/>
              <a:t> […]</a:t>
            </a:r>
          </a:p>
          <a:p>
            <a:pPr marL="0" indent="0">
              <a:buNone/>
            </a:pPr>
            <a:endParaRPr lang="en-US" sz="1600" dirty="0" smtClean="0"/>
          </a:p>
          <a:p>
            <a:pPr marL="0" indent="0">
              <a:buNone/>
            </a:pPr>
            <a:r>
              <a:rPr lang="en-US" sz="1600" dirty="0" err="1" smtClean="0"/>
              <a:t>För</a:t>
            </a:r>
            <a:r>
              <a:rPr lang="en-US" sz="1600" dirty="0" smtClean="0"/>
              <a:t> </a:t>
            </a:r>
            <a:r>
              <a:rPr lang="en-US" sz="1600" dirty="0" err="1" smtClean="0"/>
              <a:t>mer</a:t>
            </a:r>
            <a:r>
              <a:rPr lang="en-US" sz="1600" dirty="0" smtClean="0"/>
              <a:t> info om </a:t>
            </a:r>
            <a:r>
              <a:rPr lang="en-US" sz="1600" dirty="0" err="1" smtClean="0"/>
              <a:t>hur</a:t>
            </a:r>
            <a:r>
              <a:rPr lang="en-US" sz="1600" dirty="0" smtClean="0"/>
              <a:t> </a:t>
            </a:r>
            <a:r>
              <a:rPr lang="en-US" sz="1600" i="1" dirty="0" err="1" smtClean="0"/>
              <a:t>nettopositiv</a:t>
            </a:r>
            <a:r>
              <a:rPr lang="en-US" sz="1600" i="1" dirty="0" smtClean="0"/>
              <a:t> </a:t>
            </a:r>
            <a:r>
              <a:rPr lang="en-US" sz="1600" i="1" dirty="0" err="1"/>
              <a:t>påverkan</a:t>
            </a:r>
            <a:r>
              <a:rPr lang="en-US" sz="1600" i="1" dirty="0"/>
              <a:t> </a:t>
            </a:r>
            <a:r>
              <a:rPr lang="en-US" sz="1600" i="1" dirty="0" err="1"/>
              <a:t>på</a:t>
            </a:r>
            <a:r>
              <a:rPr lang="en-US" sz="1600" i="1" dirty="0"/>
              <a:t> </a:t>
            </a:r>
            <a:r>
              <a:rPr lang="en-US" sz="1600" i="1" dirty="0" err="1"/>
              <a:t>biologisk</a:t>
            </a:r>
            <a:r>
              <a:rPr lang="en-US" sz="1600" i="1" dirty="0"/>
              <a:t> </a:t>
            </a:r>
            <a:r>
              <a:rPr lang="en-US" sz="1600" i="1" dirty="0" err="1" smtClean="0"/>
              <a:t>mångfald</a:t>
            </a:r>
            <a:r>
              <a:rPr lang="en-US" sz="1600" dirty="0"/>
              <a:t> </a:t>
            </a:r>
            <a:r>
              <a:rPr lang="en-US" sz="1600" dirty="0" err="1" smtClean="0"/>
              <a:t>defineras</a:t>
            </a:r>
            <a:r>
              <a:rPr lang="en-US" sz="1600" dirty="0" smtClean="0"/>
              <a:t> </a:t>
            </a:r>
            <a:r>
              <a:rPr lang="en-US" sz="1600" dirty="0" err="1" smtClean="0"/>
              <a:t>och</a:t>
            </a:r>
            <a:r>
              <a:rPr lang="en-US" sz="1600" dirty="0" smtClean="0"/>
              <a:t> </a:t>
            </a:r>
            <a:r>
              <a:rPr lang="en-US" sz="1600" dirty="0" err="1" smtClean="0"/>
              <a:t>mäte</a:t>
            </a:r>
            <a:r>
              <a:rPr lang="en-US" sz="1600" dirty="0" smtClean="0"/>
              <a:t> se www.upm.com</a:t>
            </a:r>
            <a:endParaRPr lang="en-US" sz="1600" dirty="0" smtClean="0"/>
          </a:p>
          <a:p>
            <a:endParaRPr lang="en-US" sz="1800" dirty="0"/>
          </a:p>
          <a:p>
            <a:endParaRPr lang="en-US" sz="1800" dirty="0"/>
          </a:p>
          <a:p>
            <a:pPr marL="192610" lvl="1" indent="0">
              <a:lnSpc>
                <a:spcPct val="100000"/>
              </a:lnSpc>
              <a:spcBef>
                <a:spcPts val="0"/>
              </a:spcBef>
              <a:buNone/>
            </a:pPr>
            <a:endParaRPr lang="en-US" sz="1400" dirty="0" smtClean="0"/>
          </a:p>
        </p:txBody>
      </p:sp>
      <p:sp>
        <p:nvSpPr>
          <p:cNvPr id="8" name="Slide Number Placeholder 7"/>
          <p:cNvSpPr>
            <a:spLocks noGrp="1"/>
          </p:cNvSpPr>
          <p:nvPr>
            <p:ph type="sldNum" sz="quarter" idx="4"/>
          </p:nvPr>
        </p:nvSpPr>
        <p:spPr/>
        <p:txBody>
          <a:bodyPr/>
          <a:lstStyle/>
          <a:p>
            <a:fld id="{9550993B-7783-4DAA-86AF-D58FA63828B1}" type="slidenum">
              <a:rPr lang="sv-SE" smtClean="0"/>
              <a:pPr/>
              <a:t>11</a:t>
            </a:fld>
            <a:endParaRPr lang="sv-SE"/>
          </a:p>
        </p:txBody>
      </p:sp>
    </p:spTree>
    <p:extLst>
      <p:ext uri="{BB962C8B-B14F-4D97-AF65-F5344CB8AC3E}">
        <p14:creationId xmlns:p14="http://schemas.microsoft.com/office/powerpoint/2010/main" val="318784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74163" y="743458"/>
            <a:ext cx="8458200" cy="5463034"/>
          </a:xfrm>
          <a:prstGeom prst="rect">
            <a:avLst/>
          </a:prstGeom>
          <a:noFill/>
          <a:ln w="12700">
            <a:noFill/>
            <a:miter lim="800000"/>
            <a:headEnd type="none" w="sm" len="sm"/>
            <a:tailEnd type="none" w="sm" len="sm"/>
          </a:ln>
        </p:spPr>
        <p:txBody>
          <a:bodyPr wrap="square">
            <a:spAutoFit/>
          </a:bodyPr>
          <a:lstStyle/>
          <a:p>
            <a:r>
              <a:rPr lang="en-US" sz="1000" b="1" dirty="0"/>
              <a:t>Risk warning</a:t>
            </a:r>
            <a:endParaRPr lang="sv-SE" sz="1000" b="1" dirty="0"/>
          </a:p>
          <a:p>
            <a:r>
              <a:rPr lang="en-US" sz="1000" dirty="0">
                <a:solidFill>
                  <a:schemeClr val="tx1"/>
                </a:solidFill>
              </a:rPr>
              <a:t>All investments involve risks and investors are encouraged to make their own decision as to the appropriateness of an investment in any securities referred to in this report, based on their specific investment objectives, financial status and risk tolerance. The historical return of a financial instrument is not a guarantee of future return. The value of financial instruments can rise or fall, and it is not certain that you will get back all the capital you have invested. At times, the expected total returns may fall outside of the above stated ranges because of price movement and/or volatility. Such interim deviations from specified ranges will be permitted but will become subject to review by Research Management</a:t>
            </a:r>
          </a:p>
          <a:p>
            <a:r>
              <a:rPr lang="en-US" sz="1000" b="1" dirty="0"/>
              <a:t>Research disclaimers </a:t>
            </a:r>
            <a:endParaRPr lang="sv-SE" sz="1000" dirty="0"/>
          </a:p>
          <a:p>
            <a:r>
              <a:rPr lang="en-US" sz="1000" dirty="0" err="1">
                <a:solidFill>
                  <a:schemeClr val="tx1"/>
                </a:solidFill>
              </a:rPr>
              <a:t>Handelsbanken</a:t>
            </a:r>
            <a:r>
              <a:rPr lang="en-US" sz="1000" dirty="0">
                <a:solidFill>
                  <a:schemeClr val="tx1"/>
                </a:solidFill>
              </a:rPr>
              <a:t> Capital Markets, a division of </a:t>
            </a:r>
            <a:r>
              <a:rPr lang="en-US" sz="1000" dirty="0" err="1">
                <a:solidFill>
                  <a:schemeClr val="tx1"/>
                </a:solidFill>
              </a:rPr>
              <a:t>Svenska</a:t>
            </a:r>
            <a:r>
              <a:rPr lang="en-US" sz="1000" dirty="0">
                <a:solidFill>
                  <a:schemeClr val="tx1"/>
                </a:solidFill>
              </a:rPr>
              <a:t> </a:t>
            </a:r>
            <a:r>
              <a:rPr lang="en-US" sz="1000" dirty="0" err="1">
                <a:solidFill>
                  <a:schemeClr val="tx1"/>
                </a:solidFill>
              </a:rPr>
              <a:t>Handelsbanken</a:t>
            </a:r>
            <a:r>
              <a:rPr lang="en-US" sz="1000" dirty="0">
                <a:solidFill>
                  <a:schemeClr val="tx1"/>
                </a:solidFill>
              </a:rPr>
              <a:t> AB (</a:t>
            </a:r>
            <a:r>
              <a:rPr lang="en-US" sz="1000" dirty="0" err="1">
                <a:solidFill>
                  <a:schemeClr val="tx1"/>
                </a:solidFill>
              </a:rPr>
              <a:t>publ</a:t>
            </a:r>
            <a:r>
              <a:rPr lang="en-US" sz="1000" dirty="0">
                <a:solidFill>
                  <a:schemeClr val="tx1"/>
                </a:solidFill>
              </a:rPr>
              <a:t>) (collectively referred to herein as ‘SHB’), is responsible for the preparation of research reports. SHB is regulated in Sweden by the Swedish Financial Supervisory Authority, in Norway by the Financial Supervisory Authority of Norway, in Finland by the Financial Supervisory Authority of Finland and in Denmark by the Danish Financial Supervisory Authority. All research reports are prepared from trade and statistical services and other information that SHB considers to be reliable. SHB has not independently verified such information. </a:t>
            </a:r>
          </a:p>
          <a:p>
            <a:r>
              <a:rPr lang="en-US" sz="1000" dirty="0">
                <a:solidFill>
                  <a:schemeClr val="tx1"/>
                </a:solidFill>
              </a:rPr>
              <a:t>In no event will SHB or any of its affiliates, their officers, directors or employees be liable to any person for any direct, indirect, special or consequential damages arising out of any use of the information contained in the research reports, including without limitation any lost profits even if SHB is expressly advised of the possibility or likelihood of such damages.  </a:t>
            </a:r>
            <a:endParaRPr lang="sv-SE" sz="1000" dirty="0">
              <a:solidFill>
                <a:schemeClr val="tx1"/>
              </a:solidFill>
            </a:endParaRPr>
          </a:p>
          <a:p>
            <a:r>
              <a:rPr lang="en-US" sz="1000" dirty="0">
                <a:solidFill>
                  <a:schemeClr val="tx1"/>
                </a:solidFill>
              </a:rPr>
              <a:t>The views contained in SHB research reports are the opinions of employees of SHB and its affiliates and accurately reflect the personal views of the respective analysts at this date and are subject to change. There can be no assurance that future events will be consistent with any such opinions. Each analyst identified in this research report also certifies that the opinions expressed herein and attributed to such analyst accurately reflect his or her individual views about the companies or securities discussed in the research report. This research report does not, and does not attempt to, contain everything material that there is to be said about the company or companies described herein. For additional information about our research methodology please visit, </a:t>
            </a:r>
            <a:r>
              <a:rPr lang="en-US" sz="1000" dirty="0">
                <a:solidFill>
                  <a:schemeClr val="tx1"/>
                </a:solidFill>
                <a:hlinkClick r:id="rId3"/>
              </a:rPr>
              <a:t>https://reon.researchonline,se/desc/disclaimers</a:t>
            </a:r>
            <a:r>
              <a:rPr lang="en-US" sz="1000" dirty="0">
                <a:solidFill>
                  <a:schemeClr val="tx1"/>
                </a:solidFill>
              </a:rPr>
              <a:t> </a:t>
            </a:r>
            <a:endParaRPr lang="sv-SE" sz="1000" dirty="0">
              <a:solidFill>
                <a:schemeClr val="tx1"/>
              </a:solidFill>
            </a:endParaRPr>
          </a:p>
          <a:p>
            <a:r>
              <a:rPr lang="en-US" sz="1000" dirty="0">
                <a:solidFill>
                  <a:schemeClr val="tx1"/>
                </a:solidFill>
              </a:rPr>
              <a:t>Research reports are prepared by SHB for information purposes only. The information in the research reports does not constitute a personal recommendation or </a:t>
            </a:r>
            <a:r>
              <a:rPr lang="en-US" sz="1000" dirty="0" err="1">
                <a:solidFill>
                  <a:schemeClr val="tx1"/>
                </a:solidFill>
              </a:rPr>
              <a:t>personalised</a:t>
            </a:r>
            <a:r>
              <a:rPr lang="en-US" sz="1000" dirty="0">
                <a:solidFill>
                  <a:schemeClr val="tx1"/>
                </a:solidFill>
              </a:rPr>
              <a:t> investment advice and such reports or opinions should not be the basis for making investment or strategic decisions. This document does not constitute or form part of any offer for sale or subscription of or solicitation of any offer to buy or subscribe for any securities nor shall it or any part of it form the basis of or be relied on in connection with any contract or commitment whatsoever. Past performance may not be repeated and should not be seen as an indication of future performance. The value of investments and the income from them may go down as well as up and investors may forfeit all principal originally invested. Investors are not guaranteed to make profits on investments and may lose money. Exchange rates may cause the value of overseas investments and the income arising from them to rise or fall. This research product will be updated on a regular basis.  </a:t>
            </a:r>
            <a:endParaRPr lang="sv-SE" sz="1000" dirty="0">
              <a:solidFill>
                <a:schemeClr val="tx1"/>
              </a:solidFill>
            </a:endParaRPr>
          </a:p>
        </p:txBody>
      </p:sp>
      <p:sp>
        <p:nvSpPr>
          <p:cNvPr id="6" name="Rectangle 2"/>
          <p:cNvSpPr txBox="1">
            <a:spLocks noChangeArrowheads="1"/>
          </p:cNvSpPr>
          <p:nvPr/>
        </p:nvSpPr>
        <p:spPr bwMode="black">
          <a:xfrm>
            <a:off x="574163" y="332024"/>
            <a:ext cx="8704262" cy="4114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lnSpc>
                <a:spcPct val="100000"/>
              </a:lnSpc>
              <a:spcBef>
                <a:spcPct val="0"/>
              </a:spcBef>
              <a:defRPr/>
            </a:pPr>
            <a:r>
              <a:rPr lang="en-GB" sz="2000" b="1" kern="0" dirty="0">
                <a:latin typeface="+mj-lt"/>
                <a:ea typeface="+mj-ea"/>
                <a:cs typeface="+mj-cs"/>
              </a:rPr>
              <a:t>Research disclaimer</a:t>
            </a:r>
          </a:p>
        </p:txBody>
      </p:sp>
    </p:spTree>
    <p:extLst>
      <p:ext uri="{BB962C8B-B14F-4D97-AF65-F5344CB8AC3E}">
        <p14:creationId xmlns:p14="http://schemas.microsoft.com/office/powerpoint/2010/main" val="194901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073" y="431740"/>
            <a:ext cx="8640960" cy="6084743"/>
          </a:xfrm>
          <a:prstGeom prst="rect">
            <a:avLst/>
          </a:prstGeom>
          <a:noFill/>
        </p:spPr>
        <p:txBody>
          <a:bodyPr wrap="square" rtlCol="0">
            <a:spAutoFit/>
          </a:bodyPr>
          <a:lstStyle/>
          <a:p>
            <a:r>
              <a:rPr lang="en-US" sz="1000" dirty="0">
                <a:solidFill>
                  <a:schemeClr val="tx1"/>
                </a:solidFill>
              </a:rPr>
              <a:t>No part of SHB research reports may be reproduced or distributed to any other person without the prior written consent of SHB. The distribution of this document in certain jurisdictions may be restricted by law and persons into whose possession this document comes should inform themselves about, and observe, any such restrictions. </a:t>
            </a:r>
            <a:endParaRPr lang="sv-SE" sz="1000" dirty="0">
              <a:solidFill>
                <a:schemeClr val="tx1"/>
              </a:solidFill>
            </a:endParaRPr>
          </a:p>
          <a:p>
            <a:r>
              <a:rPr lang="en-US" sz="1000" dirty="0">
                <a:solidFill>
                  <a:schemeClr val="tx1"/>
                </a:solidFill>
              </a:rPr>
              <a:t>The report does not cover any legal or tax-related aspects pertaining to any of the issuer’s planned or existing debt issuances.  </a:t>
            </a:r>
            <a:endParaRPr lang="sv-SE" sz="1000" dirty="0">
              <a:solidFill>
                <a:schemeClr val="tx1"/>
              </a:solidFill>
            </a:endParaRPr>
          </a:p>
          <a:p>
            <a:r>
              <a:rPr lang="en-US" sz="1000" b="1" dirty="0"/>
              <a:t>Please be advised of the following important research disclosure statements: </a:t>
            </a:r>
            <a:endParaRPr lang="sv-SE" sz="1000" b="1" dirty="0"/>
          </a:p>
          <a:p>
            <a:r>
              <a:rPr lang="en-US" sz="1000" dirty="0">
                <a:solidFill>
                  <a:schemeClr val="tx1"/>
                </a:solidFill>
              </a:rPr>
              <a:t>SHB employees, including analysts, receive compensation that is generated by overall firm profitability. Analyst compensation is not based on specific corporate finance or debt capital markets services. No part of analysts’ compensation has been, is or will be directly or indirectly related to specific recommendations or views expressed within research reports. </a:t>
            </a:r>
            <a:endParaRPr lang="sv-SE" sz="1000" dirty="0">
              <a:solidFill>
                <a:schemeClr val="tx1"/>
              </a:solidFill>
            </a:endParaRPr>
          </a:p>
          <a:p>
            <a:r>
              <a:rPr lang="en-US" sz="1000" dirty="0">
                <a:solidFill>
                  <a:schemeClr val="tx1"/>
                </a:solidFill>
              </a:rPr>
              <a:t> From time to time, SHB and/or its affiliates may provide investment banking and other services, including corporate banking services and securities advice, to any of the companies mentioned in our research. </a:t>
            </a:r>
            <a:endParaRPr lang="sv-SE" sz="1000" dirty="0">
              <a:solidFill>
                <a:schemeClr val="tx1"/>
              </a:solidFill>
            </a:endParaRPr>
          </a:p>
          <a:p>
            <a:r>
              <a:rPr lang="en-US" sz="1000" dirty="0">
                <a:solidFill>
                  <a:schemeClr val="tx1"/>
                </a:solidFill>
              </a:rPr>
              <a:t>We may act as adviser and/or broker to any of the companies mentioned in our research. SHB may also seek corporate finance assignments with such companies. </a:t>
            </a:r>
            <a:endParaRPr lang="sv-SE" sz="1000" dirty="0">
              <a:solidFill>
                <a:schemeClr val="tx1"/>
              </a:solidFill>
            </a:endParaRPr>
          </a:p>
          <a:p>
            <a:r>
              <a:rPr lang="en-US" sz="1000" dirty="0">
                <a:solidFill>
                  <a:schemeClr val="tx1"/>
                </a:solidFill>
              </a:rPr>
              <a:t> We buy and sell securities mentioned in our research from customers on a principal basis. Accordingly, we may at any time have a long or short position in any such securities. We may also make a market in the securities of all the companies mentioned in this report. [Further information and relevant disclosures are contained within our research reports.] </a:t>
            </a:r>
            <a:endParaRPr lang="sv-SE" sz="1000" dirty="0">
              <a:solidFill>
                <a:schemeClr val="tx1"/>
              </a:solidFill>
            </a:endParaRPr>
          </a:p>
          <a:p>
            <a:r>
              <a:rPr lang="en-US" sz="1000" dirty="0">
                <a:solidFill>
                  <a:schemeClr val="tx1"/>
                </a:solidFill>
              </a:rPr>
              <a:t>SHB, its affiliates, their clients, officers, directors or employees may own or have positions in securities mentioned in research reports.  </a:t>
            </a:r>
          </a:p>
          <a:p>
            <a:r>
              <a:rPr lang="en-US" sz="1000" dirty="0">
                <a:solidFill>
                  <a:schemeClr val="tx1"/>
                </a:solidFill>
              </a:rPr>
              <a:t>In conjunction with services relating to financial instruments, the Bank may, under certain circumstances, pay or receive inducements, i.e. fees and commission from parties other than the customer. Inducements may be both monetary and non-monetary benefits. If inducements are paid to or received from a third party, it is required that the payment must aim to improve the quality of the service, and the payment must not prevent the Bank from safeguarding the customer's interests. The customer must be informed about such remuneration that the Bank receives. When the Bank provides investment recommendations, the Bank receives minor non-monetary benefits. Minor non-monetary benefits consist of the following: </a:t>
            </a:r>
            <a:endParaRPr lang="sv-SE" sz="1000" dirty="0">
              <a:solidFill>
                <a:schemeClr val="tx1"/>
              </a:solidFill>
            </a:endParaRPr>
          </a:p>
          <a:p>
            <a:pPr marL="171450" indent="-171450">
              <a:buFont typeface="Arial" panose="020B0604020202020204" pitchFamily="34" charset="0"/>
              <a:buChar char="•"/>
            </a:pPr>
            <a:r>
              <a:rPr lang="en-US" sz="1000" dirty="0">
                <a:solidFill>
                  <a:schemeClr val="tx1"/>
                </a:solidFill>
              </a:rPr>
              <a:t>Information or documentation about a financial instrument or an investment service that is general in character.</a:t>
            </a:r>
            <a:endParaRPr lang="sv-SE" sz="1000" dirty="0">
              <a:solidFill>
                <a:schemeClr val="tx1"/>
              </a:solidFill>
            </a:endParaRPr>
          </a:p>
          <a:p>
            <a:pPr marL="171450" indent="-171450">
              <a:buFont typeface="Arial" panose="020B0604020202020204" pitchFamily="34" charset="0"/>
              <a:buChar char="•"/>
            </a:pPr>
            <a:r>
              <a:rPr lang="en-US" sz="1000" dirty="0">
                <a:solidFill>
                  <a:schemeClr val="tx1"/>
                </a:solidFill>
              </a:rPr>
              <a:t>Written material produced by a third party that is an issuer to market a new issue.</a:t>
            </a:r>
            <a:endParaRPr lang="sv-SE" sz="1000" dirty="0">
              <a:solidFill>
                <a:schemeClr val="tx1"/>
              </a:solidFill>
            </a:endParaRPr>
          </a:p>
          <a:p>
            <a:pPr marL="171450" indent="-171450">
              <a:buFont typeface="Arial" panose="020B0604020202020204" pitchFamily="34" charset="0"/>
              <a:buChar char="•"/>
            </a:pPr>
            <a:r>
              <a:rPr lang="en-US" sz="1000" dirty="0">
                <a:solidFill>
                  <a:schemeClr val="tx1"/>
                </a:solidFill>
              </a:rPr>
              <a:t>Participation at conferences and seminars regarding a specific instrument or investment service</a:t>
            </a:r>
            <a:endParaRPr lang="sv-SE" sz="1000" dirty="0">
              <a:solidFill>
                <a:schemeClr val="tx1"/>
              </a:solidFill>
            </a:endParaRPr>
          </a:p>
          <a:p>
            <a:pPr marL="171450" indent="-171450">
              <a:buFont typeface="Arial" panose="020B0604020202020204" pitchFamily="34" charset="0"/>
              <a:buChar char="•"/>
            </a:pPr>
            <a:r>
              <a:rPr lang="en-US" sz="1000" dirty="0">
                <a:solidFill>
                  <a:schemeClr val="tx1"/>
                </a:solidFill>
              </a:rPr>
              <a:t>Corporate hospitality up to a reasonable amount.</a:t>
            </a:r>
          </a:p>
          <a:p>
            <a:endParaRPr lang="en-US" sz="1000" dirty="0">
              <a:solidFill>
                <a:schemeClr val="tx1"/>
              </a:solidFill>
            </a:endParaRPr>
          </a:p>
          <a:p>
            <a:endParaRPr lang="sv-SE" sz="1000" dirty="0">
              <a:solidFill>
                <a:schemeClr val="tx1"/>
              </a:solidFill>
            </a:endParaRPr>
          </a:p>
          <a:p>
            <a:endParaRPr lang="en-US" sz="600" dirty="0">
              <a:solidFill>
                <a:schemeClr val="tx1"/>
              </a:solidFill>
            </a:endParaRPr>
          </a:p>
          <a:p>
            <a:endParaRPr lang="sv-SE" sz="800" dirty="0"/>
          </a:p>
        </p:txBody>
      </p:sp>
    </p:spTree>
    <p:extLst>
      <p:ext uri="{BB962C8B-B14F-4D97-AF65-F5344CB8AC3E}">
        <p14:creationId xmlns:p14="http://schemas.microsoft.com/office/powerpoint/2010/main" val="2869480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3365" y="457864"/>
            <a:ext cx="8640960" cy="5079852"/>
          </a:xfrm>
          <a:prstGeom prst="rect">
            <a:avLst/>
          </a:prstGeom>
          <a:noFill/>
        </p:spPr>
        <p:txBody>
          <a:bodyPr wrap="square" rtlCol="0">
            <a:spAutoFit/>
          </a:bodyPr>
          <a:lstStyle/>
          <a:p>
            <a:r>
              <a:rPr lang="en-US" sz="1000" dirty="0">
                <a:solidFill>
                  <a:schemeClr val="tx1"/>
                </a:solidFill>
              </a:rPr>
              <a:t>The Bank has adopted Guidelines concerning Research which are intended to ensure the integrity and independence of research analysts and the research department, as well as to identify actual or potential conflicts of interests relating to analysts or the Bank and to resolve any such conflicts by eliminating or mitigating them and/or making such disclosures as may be appropriate. As part of its control of conflicts of interests, the Bank has introduced restrictions (“Information barriers”) on communications between the Research department and other departments of the Bank. In addition, in the Bank’s </a:t>
            </a:r>
            <a:r>
              <a:rPr lang="en-US" sz="1000" dirty="0" err="1">
                <a:solidFill>
                  <a:schemeClr val="tx1"/>
                </a:solidFill>
              </a:rPr>
              <a:t>organisational</a:t>
            </a:r>
            <a:r>
              <a:rPr lang="en-US" sz="1000" dirty="0">
                <a:solidFill>
                  <a:schemeClr val="tx1"/>
                </a:solidFill>
              </a:rPr>
              <a:t> structure, the Research department is kept separate from the Corporate Finance department and other departments with similar remits. The Guidelines concerning Research also include regulations for how payments, bonuses and salaries may be paid out to analysts, what marketing activities an analyst may participate in, how analysts are to handle their own securities transactions and those of closely related persons, etc. In addition, there are restrictions in communications between analysts and the subject company. According to the Bank’s Ethical Guidelines for the </a:t>
            </a:r>
            <a:r>
              <a:rPr lang="en-US" sz="1000" dirty="0" err="1">
                <a:solidFill>
                  <a:schemeClr val="tx1"/>
                </a:solidFill>
              </a:rPr>
              <a:t>Handelsbanken</a:t>
            </a:r>
            <a:r>
              <a:rPr lang="en-US" sz="1000" dirty="0">
                <a:solidFill>
                  <a:schemeClr val="tx1"/>
                </a:solidFill>
              </a:rPr>
              <a:t> Group, the board and all employees of the Bank must observe high standards of ethics in carrying out their responsibilities at the Bank, as well as other assignments. For full information on the Bank’s ethical guidelines, please see the Bank’s website www.handelsbanken.com and click through to About the Group – Policy documents and guidelines – Policy on ethical standards. </a:t>
            </a:r>
            <a:r>
              <a:rPr lang="en-US" sz="1000" dirty="0" err="1">
                <a:solidFill>
                  <a:schemeClr val="tx1"/>
                </a:solidFill>
              </a:rPr>
              <a:t>Handelsbanken</a:t>
            </a:r>
            <a:r>
              <a:rPr lang="en-US" sz="1000" dirty="0">
                <a:solidFill>
                  <a:schemeClr val="tx1"/>
                </a:solidFill>
              </a:rPr>
              <a:t> has a ZERO tolerance of bribery and corruption. This is established in the Bank’s Group Policy on Bribery and Corruption. The prohibition against bribery also includes the soliciting, arranging or accepting bribes intended for the employee’s family, friends, associates or acquaintances. For full information on the Bank’s Policy against corruption, please see the Bank’s website www.handelsbanken.com and click through to About the Group – Policy documents and guidelines – Policy on ethical </a:t>
            </a:r>
            <a:r>
              <a:rPr lang="en-US" sz="1000">
                <a:solidFill>
                  <a:schemeClr val="tx1"/>
                </a:solidFill>
              </a:rPr>
              <a:t>standards.</a:t>
            </a:r>
          </a:p>
          <a:p>
            <a:r>
              <a:rPr lang="en-US" sz="1000" b="1"/>
              <a:t>When </a:t>
            </a:r>
            <a:r>
              <a:rPr lang="en-US" sz="1000" b="1" dirty="0"/>
              <a:t>distributed in the UK </a:t>
            </a:r>
            <a:endParaRPr lang="sv-SE" sz="1000" b="1" dirty="0"/>
          </a:p>
          <a:p>
            <a:r>
              <a:rPr lang="en-US" sz="1000" dirty="0">
                <a:solidFill>
                  <a:schemeClr val="tx1"/>
                </a:solidFill>
              </a:rPr>
              <a:t>Research reports may be distributed in the UK by SHB.</a:t>
            </a:r>
          </a:p>
          <a:p>
            <a:r>
              <a:rPr lang="en-US" sz="1000" dirty="0">
                <a:solidFill>
                  <a:schemeClr val="tx1"/>
                </a:solidFill>
              </a:rPr>
              <a:t>UK customers should note that neither the UK Financial Services Compensation Scheme for investment business nor the rules of the Financial Conduct Authority made under the UK Financial Services and Markets Act 2000 (as amended) for the protection of private customers apply to this research report and accordingly UK customers will not be protected by that scheme. </a:t>
            </a:r>
            <a:endParaRPr lang="sv-SE" sz="1000" dirty="0">
              <a:solidFill>
                <a:schemeClr val="tx1"/>
              </a:solidFill>
            </a:endParaRPr>
          </a:p>
          <a:p>
            <a:r>
              <a:rPr lang="en-US" sz="1000" dirty="0">
                <a:solidFill>
                  <a:schemeClr val="tx1"/>
                </a:solidFill>
              </a:rPr>
              <a:t>This document may be distributed in the United Kingdom only to persons who are </a:t>
            </a:r>
            <a:r>
              <a:rPr lang="en-US" sz="1000" dirty="0" err="1">
                <a:solidFill>
                  <a:schemeClr val="tx1"/>
                </a:solidFill>
              </a:rPr>
              <a:t>authorised</a:t>
            </a:r>
            <a:r>
              <a:rPr lang="en-US" sz="1000" dirty="0">
                <a:solidFill>
                  <a:schemeClr val="tx1"/>
                </a:solidFill>
              </a:rPr>
              <a:t> or exempted persons within the meaning of the Financial Services and Markets Act 2000 (as amended) (or any order made thereunder) or (</a:t>
            </a:r>
            <a:r>
              <a:rPr lang="en-US" sz="1000" dirty="0" err="1">
                <a:solidFill>
                  <a:schemeClr val="tx1"/>
                </a:solidFill>
              </a:rPr>
              <a:t>i</a:t>
            </a:r>
            <a:r>
              <a:rPr lang="en-US" sz="1000" dirty="0">
                <a:solidFill>
                  <a:schemeClr val="tx1"/>
                </a:solidFill>
              </a:rPr>
              <a:t>) to persons who have professional experience in matters relating to investments falling within Article 19(5) of the Financial Services and Markets Act 2000 (Financial Promotion) Order 2005 (the “Order”), (ii) to high net worth entities falling within Article 49(2)(a) to (d) of the Order or (iii) to persons who are professional clients under Chapter 3 of the Financial Conduct Authority Conduct of Business Sourcebook (all such persons together being referred to as “Relevant Persons”).  </a:t>
            </a:r>
            <a:endParaRPr lang="sv-SE" sz="1000" dirty="0">
              <a:solidFill>
                <a:schemeClr val="tx1"/>
              </a:solidFill>
            </a:endParaRPr>
          </a:p>
          <a:p>
            <a:pPr>
              <a:lnSpc>
                <a:spcPct val="81000"/>
              </a:lnSpc>
              <a:spcAft>
                <a:spcPts val="0"/>
              </a:spcAft>
            </a:pPr>
            <a:endParaRPr lang="en-US" sz="1000" dirty="0">
              <a:solidFill>
                <a:schemeClr val="tx1"/>
              </a:solidFill>
            </a:endParaRPr>
          </a:p>
          <a:p>
            <a:endParaRPr lang="sv-SE" sz="1000" dirty="0"/>
          </a:p>
        </p:txBody>
      </p:sp>
    </p:spTree>
    <p:extLst>
      <p:ext uri="{BB962C8B-B14F-4D97-AF65-F5344CB8AC3E}">
        <p14:creationId xmlns:p14="http://schemas.microsoft.com/office/powerpoint/2010/main" val="320590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239" y="431740"/>
            <a:ext cx="8640960" cy="4802533"/>
          </a:xfrm>
          <a:prstGeom prst="rect">
            <a:avLst/>
          </a:prstGeom>
          <a:noFill/>
        </p:spPr>
        <p:txBody>
          <a:bodyPr wrap="square" rtlCol="0">
            <a:spAutoFit/>
          </a:bodyPr>
          <a:lstStyle/>
          <a:p>
            <a:r>
              <a:rPr lang="en-US" sz="1000" b="1" dirty="0"/>
              <a:t>When distributed in the United States </a:t>
            </a:r>
            <a:endParaRPr lang="sv-SE" sz="1000" b="1" dirty="0"/>
          </a:p>
          <a:p>
            <a:r>
              <a:rPr lang="en-US" sz="1000" b="1" dirty="0"/>
              <a:t>Important Third-Party Research Disclosures: </a:t>
            </a:r>
            <a:endParaRPr lang="sv-SE" sz="1000" dirty="0"/>
          </a:p>
          <a:p>
            <a:r>
              <a:rPr lang="en-US" sz="1000" dirty="0">
                <a:solidFill>
                  <a:schemeClr val="tx1"/>
                </a:solidFill>
              </a:rPr>
              <a:t>SHB research is not “globally branded” research and each recipient of SHB research is advised that in the United States, SHB research is distributed by </a:t>
            </a:r>
            <a:r>
              <a:rPr lang="en-US" sz="1000" dirty="0" err="1">
                <a:solidFill>
                  <a:schemeClr val="tx1"/>
                </a:solidFill>
              </a:rPr>
              <a:t>Handelsbanken</a:t>
            </a:r>
            <a:r>
              <a:rPr lang="en-US" sz="1000" dirty="0">
                <a:solidFill>
                  <a:schemeClr val="tx1"/>
                </a:solidFill>
              </a:rPr>
              <a:t> Markets Securities, Inc., (“HMSI”) an affiliate of SHB.  HMSI does not produce research and does not employ research analysts. SHB research and SHB research analysts and its employees are not subject to FINRA’s research analyst rules which are intended to prevent conflicts of interest by, among other things, prohibiting certain compensation practices, restricting trading by analysts and restricting communications with the companies that are the subject of the research report.  SHB  has no affiliation or business or contractual relationship with HMSI that is reasonably likely to inform the content of SHB research reports; SHB makes all research content determinations without any input from HMSI.  </a:t>
            </a:r>
            <a:endParaRPr lang="sv-SE" sz="1000" dirty="0">
              <a:solidFill>
                <a:schemeClr val="tx1"/>
              </a:solidFill>
            </a:endParaRPr>
          </a:p>
          <a:p>
            <a:r>
              <a:rPr lang="en-US" sz="1000" dirty="0">
                <a:solidFill>
                  <a:schemeClr val="tx1"/>
                </a:solidFill>
              </a:rPr>
              <a:t>SHB research reports are intended for distribution in the United States solely to “major U.S. institutional investors,” as defined in Rule 15a-6 under the Securities Exchange Act of 1934. Each major U.S. institutional investor that receives a copy of research report by its acceptance hereof represents and agrees that it shall not distribute or provide research reports to any other person. </a:t>
            </a:r>
            <a:endParaRPr lang="sv-SE" sz="1000" dirty="0">
              <a:solidFill>
                <a:schemeClr val="tx1"/>
              </a:solidFill>
            </a:endParaRPr>
          </a:p>
          <a:p>
            <a:r>
              <a:rPr lang="en-US" sz="1000" dirty="0">
                <a:solidFill>
                  <a:schemeClr val="tx1"/>
                </a:solidFill>
              </a:rPr>
              <a:t>Any U.S. person receiving SHB research reports that desires to effect transactions in any equity securities discussed within the research reports should call or write HMSI. HMSI is a FINRA Member, telephone number (+1-212-326-5153). </a:t>
            </a:r>
          </a:p>
          <a:p>
            <a:endParaRPr lang="en-US" sz="1000" dirty="0">
              <a:solidFill>
                <a:schemeClr val="tx1"/>
              </a:solidFill>
            </a:endParaRPr>
          </a:p>
          <a:p>
            <a:r>
              <a:rPr lang="sv-SE" sz="1000" b="1" dirty="0"/>
              <a:t>Company-</a:t>
            </a:r>
            <a:r>
              <a:rPr lang="sv-SE" sz="1000" b="1" dirty="0" err="1"/>
              <a:t>specific</a:t>
            </a:r>
            <a:r>
              <a:rPr lang="sv-SE" sz="1000" b="1" dirty="0"/>
              <a:t> </a:t>
            </a:r>
            <a:r>
              <a:rPr lang="sv-SE" sz="1000" b="1" dirty="0" err="1"/>
              <a:t>disclosures</a:t>
            </a:r>
            <a:endParaRPr lang="sv-SE" sz="1000" b="1" dirty="0"/>
          </a:p>
          <a:p>
            <a:r>
              <a:rPr lang="en-US" sz="1000" dirty="0">
                <a:solidFill>
                  <a:schemeClr val="tx1"/>
                </a:solidFill>
              </a:rPr>
              <a:t>This report has not been given to the subject company, or any other external party, prior to publication to approve the accuracy of the facts presented.</a:t>
            </a:r>
          </a:p>
          <a:p>
            <a:r>
              <a:rPr lang="en-US" sz="1000" dirty="0">
                <a:solidFill>
                  <a:schemeClr val="tx1"/>
                </a:solidFill>
              </a:rPr>
              <a:t>For company-specific disclosure texts, please consult the </a:t>
            </a:r>
            <a:r>
              <a:rPr lang="en-US" sz="1000" dirty="0" err="1">
                <a:solidFill>
                  <a:schemeClr val="tx1"/>
                </a:solidFill>
              </a:rPr>
              <a:t>Handelsbanken</a:t>
            </a:r>
            <a:r>
              <a:rPr lang="en-US" sz="1000" dirty="0">
                <a:solidFill>
                  <a:schemeClr val="tx1"/>
                </a:solidFill>
              </a:rPr>
              <a:t> Capital Markets website</a:t>
            </a:r>
            <a:r>
              <a:rPr lang="en-US" sz="1000" dirty="0"/>
              <a:t>: </a:t>
            </a:r>
            <a:r>
              <a:rPr lang="en-US" sz="1000" u="sng" dirty="0">
                <a:hlinkClick r:id="rId2"/>
              </a:rPr>
              <a:t>https://www.researchonline.se/desc/disclosure</a:t>
            </a:r>
            <a:r>
              <a:rPr lang="en-US" sz="1000" dirty="0">
                <a:hlinkClick r:id="rId2"/>
              </a:rPr>
              <a:t>.</a:t>
            </a:r>
          </a:p>
          <a:p>
            <a:r>
              <a:rPr lang="en-US" sz="1000" dirty="0">
                <a:solidFill>
                  <a:schemeClr val="tx1"/>
                </a:solidFill>
              </a:rPr>
              <a:t>To find out when a recommendation on a specific company was first published, please consult the </a:t>
            </a:r>
            <a:r>
              <a:rPr lang="en-US" sz="1000" dirty="0" err="1">
                <a:solidFill>
                  <a:schemeClr val="tx1"/>
                </a:solidFill>
              </a:rPr>
              <a:t>Handelsbanken</a:t>
            </a:r>
            <a:r>
              <a:rPr lang="en-US" sz="1000" dirty="0">
                <a:solidFill>
                  <a:schemeClr val="tx1"/>
                </a:solidFill>
              </a:rPr>
              <a:t> Capital Markets website </a:t>
            </a:r>
            <a:r>
              <a:rPr lang="en-US" sz="1000" u="sng" dirty="0">
                <a:hlinkClick r:id="rId3"/>
              </a:rPr>
              <a:t>https://www.researchonline.se/equity/company</a:t>
            </a:r>
            <a:r>
              <a:rPr lang="en-US" sz="1000" dirty="0">
                <a:hlinkClick r:id="rId3"/>
              </a:rPr>
              <a:t>.</a:t>
            </a:r>
          </a:p>
          <a:p>
            <a:endParaRPr lang="en-US" sz="1000" dirty="0">
              <a:solidFill>
                <a:schemeClr val="tx1"/>
              </a:solidFill>
            </a:endParaRPr>
          </a:p>
          <a:p>
            <a:r>
              <a:rPr lang="en-US" sz="800" dirty="0"/>
              <a:t> </a:t>
            </a:r>
            <a:endParaRPr lang="sv-SE" sz="800" dirty="0"/>
          </a:p>
          <a:p>
            <a:pPr>
              <a:lnSpc>
                <a:spcPct val="81000"/>
              </a:lnSpc>
              <a:spcAft>
                <a:spcPts val="0"/>
              </a:spcAft>
            </a:pPr>
            <a:endParaRPr lang="en-US" sz="800" dirty="0">
              <a:solidFill>
                <a:schemeClr val="tx1"/>
              </a:solidFill>
            </a:endParaRPr>
          </a:p>
          <a:p>
            <a:endParaRPr lang="sv-SE" sz="800" dirty="0"/>
          </a:p>
        </p:txBody>
      </p:sp>
    </p:spTree>
    <p:extLst>
      <p:ext uri="{BB962C8B-B14F-4D97-AF65-F5344CB8AC3E}">
        <p14:creationId xmlns:p14="http://schemas.microsoft.com/office/powerpoint/2010/main" val="113222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3926" y="572309"/>
            <a:ext cx="8891324" cy="720000"/>
          </a:xfrm>
        </p:spPr>
        <p:txBody>
          <a:bodyPr/>
          <a:lstStyle/>
          <a:p>
            <a:r>
              <a:rPr lang="en-GB" sz="2400" dirty="0" err="1" smtClean="0"/>
              <a:t>Hur</a:t>
            </a:r>
            <a:r>
              <a:rPr lang="en-GB" sz="2400" dirty="0" smtClean="0"/>
              <a:t> </a:t>
            </a:r>
            <a:r>
              <a:rPr lang="en-GB" sz="2400" dirty="0" err="1" smtClean="0"/>
              <a:t>och</a:t>
            </a:r>
            <a:r>
              <a:rPr lang="en-GB" sz="2400" dirty="0" smtClean="0"/>
              <a:t> </a:t>
            </a:r>
            <a:r>
              <a:rPr lang="en-GB" sz="2400" dirty="0" err="1" smtClean="0"/>
              <a:t>varför</a:t>
            </a:r>
            <a:r>
              <a:rPr lang="en-GB" sz="2400" dirty="0" smtClean="0"/>
              <a:t> </a:t>
            </a:r>
            <a:r>
              <a:rPr lang="en-GB" sz="2400" dirty="0" err="1" smtClean="0"/>
              <a:t>är</a:t>
            </a:r>
            <a:r>
              <a:rPr lang="en-GB" sz="2400" dirty="0" smtClean="0"/>
              <a:t> </a:t>
            </a:r>
            <a:r>
              <a:rPr lang="en-GB" sz="2400" dirty="0" err="1" smtClean="0"/>
              <a:t>biologisk</a:t>
            </a:r>
            <a:r>
              <a:rPr lang="en-GB" sz="2400" dirty="0" smtClean="0"/>
              <a:t> </a:t>
            </a:r>
            <a:r>
              <a:rPr lang="en-GB" sz="2400" dirty="0" err="1" smtClean="0"/>
              <a:t>mångfald</a:t>
            </a:r>
            <a:r>
              <a:rPr lang="en-GB" sz="2400" dirty="0" smtClean="0"/>
              <a:t> relevant </a:t>
            </a:r>
            <a:r>
              <a:rPr lang="en-GB" sz="2400" dirty="0" err="1" smtClean="0"/>
              <a:t>för</a:t>
            </a:r>
            <a:r>
              <a:rPr lang="en-GB" sz="2400" dirty="0" smtClean="0"/>
              <a:t> </a:t>
            </a:r>
            <a:r>
              <a:rPr lang="en-GB" sz="2400" dirty="0" err="1" smtClean="0"/>
              <a:t>en</a:t>
            </a:r>
            <a:r>
              <a:rPr lang="en-GB" sz="2400" dirty="0" smtClean="0"/>
              <a:t> bank</a:t>
            </a:r>
          </a:p>
        </p:txBody>
      </p:sp>
      <p:sp>
        <p:nvSpPr>
          <p:cNvPr id="2054" name="Rectangle 9"/>
          <p:cNvSpPr>
            <a:spLocks noChangeArrowheads="1"/>
          </p:cNvSpPr>
          <p:nvPr/>
        </p:nvSpPr>
        <p:spPr bwMode="black">
          <a:xfrm>
            <a:off x="0" y="1708367"/>
            <a:ext cx="5225143" cy="4160331"/>
          </a:xfrm>
          <a:prstGeom prst="rect">
            <a:avLst/>
          </a:prstGeom>
          <a:noFill/>
          <a:ln w="9525">
            <a:noFill/>
            <a:miter lim="800000"/>
            <a:headEnd/>
            <a:tailEnd/>
          </a:ln>
        </p:spPr>
        <p:txBody>
          <a:bodyPr lIns="99733" tIns="49867" rIns="99733" bIns="49867" anchor="ctr"/>
          <a:lstStyle/>
          <a:p>
            <a:pPr marL="268279" indent="-268279">
              <a:lnSpc>
                <a:spcPct val="100000"/>
              </a:lnSpc>
              <a:spcBef>
                <a:spcPct val="70000"/>
              </a:spcBef>
              <a:buClr>
                <a:srgbClr val="005C9B"/>
              </a:buClr>
              <a:buFont typeface="Wingdings 2" pitchFamily="18" charset="2"/>
              <a:buChar char=""/>
            </a:pPr>
            <a:endParaRPr lang="en-US" sz="1300" dirty="0">
              <a:solidFill>
                <a:srgbClr val="000000"/>
              </a:solidFill>
              <a:cs typeface="Times New Roman" pitchFamily="18" charset="0"/>
            </a:endParaRPr>
          </a:p>
        </p:txBody>
      </p:sp>
      <p:sp>
        <p:nvSpPr>
          <p:cNvPr id="2055" name="Rectangle 9"/>
          <p:cNvSpPr>
            <a:spLocks noChangeArrowheads="1"/>
          </p:cNvSpPr>
          <p:nvPr/>
        </p:nvSpPr>
        <p:spPr bwMode="black">
          <a:xfrm>
            <a:off x="2529814" y="2805377"/>
            <a:ext cx="7376186" cy="1396471"/>
          </a:xfrm>
          <a:prstGeom prst="rect">
            <a:avLst/>
          </a:prstGeom>
          <a:noFill/>
          <a:ln w="9525">
            <a:noFill/>
            <a:miter lim="800000"/>
            <a:headEnd/>
            <a:tailEnd/>
          </a:ln>
        </p:spPr>
        <p:txBody>
          <a:bodyPr lIns="99733" tIns="49867" rIns="99733" bIns="49867" anchor="ctr"/>
          <a:lstStyle/>
          <a:p>
            <a:pPr marL="268279" indent="-268279">
              <a:lnSpc>
                <a:spcPct val="100000"/>
              </a:lnSpc>
              <a:spcBef>
                <a:spcPct val="70000"/>
              </a:spcBef>
              <a:buClr>
                <a:srgbClr val="005C9B"/>
              </a:buClr>
              <a:buFont typeface="Wingdings 2" pitchFamily="18" charset="2"/>
              <a:buChar char=""/>
            </a:pPr>
            <a:endParaRPr lang="en-GB" sz="1300" dirty="0">
              <a:solidFill>
                <a:srgbClr val="000000"/>
              </a:solidFill>
              <a:cs typeface="Times New Roman" pitchFamily="18" charset="0"/>
            </a:endParaRPr>
          </a:p>
        </p:txBody>
      </p:sp>
      <p:graphicFrame>
        <p:nvGraphicFramePr>
          <p:cNvPr id="4" name="Diagram 3"/>
          <p:cNvGraphicFramePr/>
          <p:nvPr>
            <p:extLst>
              <p:ext uri="{D42A27DB-BD31-4B8C-83A1-F6EECF244321}">
                <p14:modId xmlns:p14="http://schemas.microsoft.com/office/powerpoint/2010/main" val="1942448432"/>
              </p:ext>
            </p:extLst>
          </p:nvPr>
        </p:nvGraphicFramePr>
        <p:xfrm>
          <a:off x="448056" y="1292309"/>
          <a:ext cx="8732520" cy="433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4"/>
          <p:cNvSpPr/>
          <p:nvPr/>
        </p:nvSpPr>
        <p:spPr>
          <a:xfrm>
            <a:off x="649224" y="2805377"/>
            <a:ext cx="8302752" cy="431195"/>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801624" y="2821638"/>
            <a:ext cx="8092440" cy="430887"/>
          </a:xfrm>
          <a:prstGeom prst="rect">
            <a:avLst/>
          </a:prstGeom>
          <a:noFill/>
        </p:spPr>
        <p:txBody>
          <a:bodyPr wrap="square" rtlCol="0">
            <a:spAutoFit/>
          </a:bodyPr>
          <a:lstStyle/>
          <a:p>
            <a:pPr algn="ctr"/>
            <a:r>
              <a:rPr lang="sv-SE" sz="2000" dirty="0" smtClean="0"/>
              <a:t>Fysisk risk: bolaget </a:t>
            </a:r>
            <a:r>
              <a:rPr lang="sv-SE" sz="2000" dirty="0"/>
              <a:t>ä</a:t>
            </a:r>
            <a:r>
              <a:rPr lang="sv-SE" sz="2000" dirty="0" smtClean="0"/>
              <a:t>r väsentligt </a:t>
            </a:r>
            <a:r>
              <a:rPr lang="sv-SE" sz="2000" u="sng" dirty="0" smtClean="0"/>
              <a:t>beroende av</a:t>
            </a:r>
            <a:r>
              <a:rPr lang="sv-SE" sz="2000" dirty="0" smtClean="0"/>
              <a:t> </a:t>
            </a:r>
            <a:r>
              <a:rPr lang="sv-SE" sz="2000" dirty="0"/>
              <a:t>biodiversitet</a:t>
            </a:r>
          </a:p>
        </p:txBody>
      </p:sp>
      <p:sp>
        <p:nvSpPr>
          <p:cNvPr id="18" name="Rektangel 17"/>
          <p:cNvSpPr/>
          <p:nvPr/>
        </p:nvSpPr>
        <p:spPr>
          <a:xfrm>
            <a:off x="649224" y="4794773"/>
            <a:ext cx="8302752" cy="431195"/>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p:cNvGrpSpPr/>
          <p:nvPr/>
        </p:nvGrpSpPr>
        <p:grpSpPr>
          <a:xfrm>
            <a:off x="662940" y="4126278"/>
            <a:ext cx="8302752" cy="432289"/>
            <a:chOff x="649224" y="5092957"/>
            <a:chExt cx="8302752" cy="432289"/>
          </a:xfrm>
        </p:grpSpPr>
        <p:sp>
          <p:nvSpPr>
            <p:cNvPr id="20" name="Rektangel 19"/>
            <p:cNvSpPr/>
            <p:nvPr/>
          </p:nvSpPr>
          <p:spPr>
            <a:xfrm>
              <a:off x="649224" y="5092957"/>
              <a:ext cx="8302752" cy="431195"/>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787908" y="5094359"/>
              <a:ext cx="8092440" cy="430887"/>
            </a:xfrm>
            <a:prstGeom prst="rect">
              <a:avLst/>
            </a:prstGeom>
            <a:noFill/>
          </p:spPr>
          <p:txBody>
            <a:bodyPr wrap="square" rtlCol="0">
              <a:spAutoFit/>
            </a:bodyPr>
            <a:lstStyle/>
            <a:p>
              <a:pPr algn="ctr"/>
              <a:r>
                <a:rPr lang="sv-SE" sz="2000" dirty="0" smtClean="0"/>
                <a:t>Ryktesrisk</a:t>
              </a:r>
              <a:endParaRPr lang="sv-SE" sz="2000" dirty="0"/>
            </a:p>
          </p:txBody>
        </p:sp>
      </p:grpSp>
      <p:grpSp>
        <p:nvGrpSpPr>
          <p:cNvPr id="7" name="Grupp 6"/>
          <p:cNvGrpSpPr/>
          <p:nvPr/>
        </p:nvGrpSpPr>
        <p:grpSpPr>
          <a:xfrm>
            <a:off x="662940" y="3459010"/>
            <a:ext cx="8302752" cy="446232"/>
            <a:chOff x="649224" y="3802405"/>
            <a:chExt cx="8302752" cy="446232"/>
          </a:xfrm>
        </p:grpSpPr>
        <p:sp>
          <p:nvSpPr>
            <p:cNvPr id="19" name="Rektangel 18"/>
            <p:cNvSpPr/>
            <p:nvPr/>
          </p:nvSpPr>
          <p:spPr>
            <a:xfrm>
              <a:off x="649224" y="3817442"/>
              <a:ext cx="8302752" cy="431195"/>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754380" y="3802405"/>
              <a:ext cx="8092440" cy="430887"/>
            </a:xfrm>
            <a:prstGeom prst="rect">
              <a:avLst/>
            </a:prstGeom>
            <a:noFill/>
          </p:spPr>
          <p:txBody>
            <a:bodyPr wrap="square" rtlCol="0">
              <a:spAutoFit/>
            </a:bodyPr>
            <a:lstStyle/>
            <a:p>
              <a:pPr algn="ctr"/>
              <a:r>
                <a:rPr lang="sv-SE" sz="2000" dirty="0" smtClean="0"/>
                <a:t>Omställningsrisk: bolaget har väsentlig </a:t>
              </a:r>
              <a:r>
                <a:rPr lang="sv-SE" sz="2000" u="sng" dirty="0" smtClean="0"/>
                <a:t>påverkan på</a:t>
              </a:r>
              <a:r>
                <a:rPr lang="sv-SE" sz="2000" dirty="0" smtClean="0"/>
                <a:t> biodiversitet</a:t>
              </a:r>
              <a:endParaRPr lang="sv-SE" sz="2000" dirty="0"/>
            </a:p>
          </p:txBody>
        </p:sp>
      </p:grpSp>
      <p:sp>
        <p:nvSpPr>
          <p:cNvPr id="22" name="textruta 21"/>
          <p:cNvSpPr txBox="1"/>
          <p:nvPr/>
        </p:nvSpPr>
        <p:spPr>
          <a:xfrm>
            <a:off x="801624" y="4795081"/>
            <a:ext cx="8092440" cy="430887"/>
          </a:xfrm>
          <a:prstGeom prst="rect">
            <a:avLst/>
          </a:prstGeom>
          <a:noFill/>
        </p:spPr>
        <p:txBody>
          <a:bodyPr wrap="square" rtlCol="0">
            <a:spAutoFit/>
          </a:bodyPr>
          <a:lstStyle/>
          <a:p>
            <a:pPr algn="ctr"/>
            <a:r>
              <a:rPr lang="sv-SE" sz="2000" dirty="0" smtClean="0"/>
              <a:t>Möjligheter till positiv påverkan eller möjliggörande</a:t>
            </a:r>
            <a:endParaRPr lang="sv-SE" sz="2000" dirty="0"/>
          </a:p>
        </p:txBody>
      </p:sp>
    </p:spTree>
    <p:extLst>
      <p:ext uri="{BB962C8B-B14F-4D97-AF65-F5344CB8AC3E}">
        <p14:creationId xmlns:p14="http://schemas.microsoft.com/office/powerpoint/2010/main" val="1222208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err="1" smtClean="0"/>
              <a:t>Finansiering</a:t>
            </a:r>
            <a:r>
              <a:rPr lang="en-US" dirty="0" smtClean="0"/>
              <a:t> </a:t>
            </a:r>
            <a:r>
              <a:rPr lang="en-US" dirty="0" err="1" smtClean="0"/>
              <a:t>av</a:t>
            </a:r>
            <a:r>
              <a:rPr lang="en-US" dirty="0" smtClean="0"/>
              <a:t> </a:t>
            </a:r>
            <a:r>
              <a:rPr lang="en-US" dirty="0" err="1" smtClean="0"/>
              <a:t>bolags</a:t>
            </a:r>
            <a:r>
              <a:rPr lang="en-US" dirty="0" smtClean="0"/>
              <a:t> </a:t>
            </a:r>
            <a:r>
              <a:rPr lang="en-US" dirty="0" err="1" smtClean="0"/>
              <a:t>investeringar</a:t>
            </a:r>
            <a:r>
              <a:rPr lang="en-US" dirty="0" smtClean="0"/>
              <a:t> </a:t>
            </a:r>
            <a:r>
              <a:rPr lang="en-US" dirty="0" err="1" smtClean="0"/>
              <a:t>i</a:t>
            </a:r>
            <a:r>
              <a:rPr lang="en-US" dirty="0" smtClean="0"/>
              <a:t> </a:t>
            </a:r>
            <a:r>
              <a:rPr lang="en-US" dirty="0" err="1" smtClean="0"/>
              <a:t>biologisk</a:t>
            </a:r>
            <a:r>
              <a:rPr lang="en-US" dirty="0" smtClean="0"/>
              <a:t> </a:t>
            </a:r>
            <a:r>
              <a:rPr lang="en-US" dirty="0" err="1" smtClean="0"/>
              <a:t>mångfald</a:t>
            </a:r>
            <a:endParaRPr lang="en-US" dirty="0"/>
          </a:p>
        </p:txBody>
      </p:sp>
      <p:sp>
        <p:nvSpPr>
          <p:cNvPr id="8" name="Slide Number Placeholder 7"/>
          <p:cNvSpPr>
            <a:spLocks noGrp="1"/>
          </p:cNvSpPr>
          <p:nvPr>
            <p:ph type="sldNum" sz="quarter" idx="4"/>
          </p:nvPr>
        </p:nvSpPr>
        <p:spPr/>
        <p:txBody>
          <a:bodyPr/>
          <a:lstStyle/>
          <a:p>
            <a:fld id="{9550993B-7783-4DAA-86AF-D58FA63828B1}" type="slidenum">
              <a:rPr lang="sv-SE" smtClean="0"/>
              <a:pPr/>
              <a:t>3</a:t>
            </a:fld>
            <a:endParaRPr lang="sv-SE"/>
          </a:p>
        </p:txBody>
      </p:sp>
      <p:grpSp>
        <p:nvGrpSpPr>
          <p:cNvPr id="13" name="Grupp 12"/>
          <p:cNvGrpSpPr/>
          <p:nvPr/>
        </p:nvGrpSpPr>
        <p:grpSpPr>
          <a:xfrm>
            <a:off x="1814210" y="1725566"/>
            <a:ext cx="6292226" cy="4076501"/>
            <a:chOff x="2050872" y="1574942"/>
            <a:chExt cx="5018885" cy="3140981"/>
          </a:xfrm>
        </p:grpSpPr>
        <p:sp>
          <p:nvSpPr>
            <p:cNvPr id="14" name="Rektangel med rundade hörn 13"/>
            <p:cNvSpPr/>
            <p:nvPr/>
          </p:nvSpPr>
          <p:spPr>
            <a:xfrm>
              <a:off x="2050872" y="3113938"/>
              <a:ext cx="1982822" cy="13661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ihandsfigur 14"/>
            <p:cNvSpPr/>
            <p:nvPr/>
          </p:nvSpPr>
          <p:spPr>
            <a:xfrm>
              <a:off x="2050872" y="3503409"/>
              <a:ext cx="1982822" cy="735627"/>
            </a:xfrm>
            <a:custGeom>
              <a:avLst/>
              <a:gdLst>
                <a:gd name="connsiteX0" fmla="*/ 0 w 1982822"/>
                <a:gd name="connsiteY0" fmla="*/ 0 h 735627"/>
                <a:gd name="connsiteX1" fmla="*/ 1982822 w 1982822"/>
                <a:gd name="connsiteY1" fmla="*/ 0 h 735627"/>
                <a:gd name="connsiteX2" fmla="*/ 1982822 w 1982822"/>
                <a:gd name="connsiteY2" fmla="*/ 735627 h 735627"/>
                <a:gd name="connsiteX3" fmla="*/ 0 w 1982822"/>
                <a:gd name="connsiteY3" fmla="*/ 735627 h 735627"/>
                <a:gd name="connsiteX4" fmla="*/ 0 w 1982822"/>
                <a:gd name="connsiteY4" fmla="*/ 0 h 73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22" h="735627">
                  <a:moveTo>
                    <a:pt x="0" y="0"/>
                  </a:moveTo>
                  <a:lnTo>
                    <a:pt x="1982822" y="0"/>
                  </a:lnTo>
                  <a:lnTo>
                    <a:pt x="1982822" y="735627"/>
                  </a:lnTo>
                  <a:lnTo>
                    <a:pt x="0" y="735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sv-SE" sz="2200" kern="1200" dirty="0" smtClean="0">
                  <a:solidFill>
                    <a:schemeClr val="bg1"/>
                  </a:solidFill>
                </a:rPr>
                <a:t>Gröna obligationer</a:t>
              </a:r>
              <a:endParaRPr lang="sv-SE" sz="2200" kern="1200" dirty="0"/>
            </a:p>
          </p:txBody>
        </p:sp>
        <p:sp>
          <p:nvSpPr>
            <p:cNvPr id="16" name="Rektangel med rundade hörn 15"/>
            <p:cNvSpPr/>
            <p:nvPr/>
          </p:nvSpPr>
          <p:spPr>
            <a:xfrm>
              <a:off x="2970179" y="1574942"/>
              <a:ext cx="1982822" cy="13661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ihandsfigur 16"/>
            <p:cNvSpPr/>
            <p:nvPr/>
          </p:nvSpPr>
          <p:spPr>
            <a:xfrm>
              <a:off x="2943045" y="1816008"/>
              <a:ext cx="1982822" cy="735627"/>
            </a:xfrm>
            <a:custGeom>
              <a:avLst/>
              <a:gdLst>
                <a:gd name="connsiteX0" fmla="*/ 0 w 1982822"/>
                <a:gd name="connsiteY0" fmla="*/ 0 h 735627"/>
                <a:gd name="connsiteX1" fmla="*/ 1982822 w 1982822"/>
                <a:gd name="connsiteY1" fmla="*/ 0 h 735627"/>
                <a:gd name="connsiteX2" fmla="*/ 1982822 w 1982822"/>
                <a:gd name="connsiteY2" fmla="*/ 735627 h 735627"/>
                <a:gd name="connsiteX3" fmla="*/ 0 w 1982822"/>
                <a:gd name="connsiteY3" fmla="*/ 735627 h 735627"/>
                <a:gd name="connsiteX4" fmla="*/ 0 w 1982822"/>
                <a:gd name="connsiteY4" fmla="*/ 0 h 73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22" h="735627">
                  <a:moveTo>
                    <a:pt x="0" y="0"/>
                  </a:moveTo>
                  <a:lnTo>
                    <a:pt x="1982822" y="0"/>
                  </a:lnTo>
                  <a:lnTo>
                    <a:pt x="1982822" y="735627"/>
                  </a:lnTo>
                  <a:lnTo>
                    <a:pt x="0" y="735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sv-SE" sz="2200" kern="1200" dirty="0" err="1" smtClean="0">
                  <a:solidFill>
                    <a:schemeClr val="bg1"/>
                  </a:solidFill>
                </a:rPr>
                <a:t>Hållbarhets-länkade</a:t>
              </a:r>
              <a:r>
                <a:rPr lang="sv-SE" sz="2200" kern="1200" dirty="0" smtClean="0">
                  <a:solidFill>
                    <a:schemeClr val="bg1"/>
                  </a:solidFill>
                </a:rPr>
                <a:t> obligationer</a:t>
              </a:r>
              <a:endParaRPr lang="sv-SE" sz="2200" kern="1200" dirty="0">
                <a:solidFill>
                  <a:schemeClr val="bg1"/>
                </a:solidFill>
              </a:endParaRPr>
            </a:p>
          </p:txBody>
        </p:sp>
        <p:sp>
          <p:nvSpPr>
            <p:cNvPr id="18" name="Rektangel med rundade hörn 17"/>
            <p:cNvSpPr/>
            <p:nvPr/>
          </p:nvSpPr>
          <p:spPr>
            <a:xfrm>
              <a:off x="5086935" y="1821916"/>
              <a:ext cx="1982822" cy="13661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ihandsfigur 18"/>
            <p:cNvSpPr/>
            <p:nvPr/>
          </p:nvSpPr>
          <p:spPr>
            <a:xfrm>
              <a:off x="5059801" y="2165479"/>
              <a:ext cx="1982822" cy="735627"/>
            </a:xfrm>
            <a:custGeom>
              <a:avLst/>
              <a:gdLst>
                <a:gd name="connsiteX0" fmla="*/ 0 w 1982822"/>
                <a:gd name="connsiteY0" fmla="*/ 0 h 735627"/>
                <a:gd name="connsiteX1" fmla="*/ 1982822 w 1982822"/>
                <a:gd name="connsiteY1" fmla="*/ 0 h 735627"/>
                <a:gd name="connsiteX2" fmla="*/ 1982822 w 1982822"/>
                <a:gd name="connsiteY2" fmla="*/ 735627 h 735627"/>
                <a:gd name="connsiteX3" fmla="*/ 0 w 1982822"/>
                <a:gd name="connsiteY3" fmla="*/ 735627 h 735627"/>
                <a:gd name="connsiteX4" fmla="*/ 0 w 1982822"/>
                <a:gd name="connsiteY4" fmla="*/ 0 h 73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22" h="735627">
                  <a:moveTo>
                    <a:pt x="0" y="0"/>
                  </a:moveTo>
                  <a:lnTo>
                    <a:pt x="1982822" y="0"/>
                  </a:lnTo>
                  <a:lnTo>
                    <a:pt x="1982822" y="735627"/>
                  </a:lnTo>
                  <a:lnTo>
                    <a:pt x="0" y="735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sv-SE" sz="2200" kern="1200" dirty="0" err="1" smtClean="0">
                  <a:solidFill>
                    <a:schemeClr val="bg1"/>
                  </a:solidFill>
                </a:rPr>
                <a:t>Hållbarhets-länkade</a:t>
              </a:r>
              <a:r>
                <a:rPr lang="sv-SE" sz="2200" kern="1200" dirty="0" smtClean="0">
                  <a:solidFill>
                    <a:schemeClr val="bg1"/>
                  </a:solidFill>
                </a:rPr>
                <a:t> lån</a:t>
              </a:r>
              <a:endParaRPr lang="sv-SE" sz="2200" kern="1200" dirty="0"/>
            </a:p>
          </p:txBody>
        </p:sp>
        <p:sp>
          <p:nvSpPr>
            <p:cNvPr id="20" name="Rektangel med rundade hörn 19"/>
            <p:cNvSpPr/>
            <p:nvPr/>
          </p:nvSpPr>
          <p:spPr>
            <a:xfrm>
              <a:off x="4204927" y="3349759"/>
              <a:ext cx="1982822" cy="13661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ihandsfigur 20"/>
            <p:cNvSpPr/>
            <p:nvPr/>
          </p:nvSpPr>
          <p:spPr>
            <a:xfrm>
              <a:off x="4195786" y="3797021"/>
              <a:ext cx="1982822" cy="735627"/>
            </a:xfrm>
            <a:custGeom>
              <a:avLst/>
              <a:gdLst>
                <a:gd name="connsiteX0" fmla="*/ 0 w 1982822"/>
                <a:gd name="connsiteY0" fmla="*/ 0 h 735627"/>
                <a:gd name="connsiteX1" fmla="*/ 1982822 w 1982822"/>
                <a:gd name="connsiteY1" fmla="*/ 0 h 735627"/>
                <a:gd name="connsiteX2" fmla="*/ 1982822 w 1982822"/>
                <a:gd name="connsiteY2" fmla="*/ 735627 h 735627"/>
                <a:gd name="connsiteX3" fmla="*/ 0 w 1982822"/>
                <a:gd name="connsiteY3" fmla="*/ 735627 h 735627"/>
                <a:gd name="connsiteX4" fmla="*/ 0 w 1982822"/>
                <a:gd name="connsiteY4" fmla="*/ 0 h 73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22" h="735627">
                  <a:moveTo>
                    <a:pt x="0" y="0"/>
                  </a:moveTo>
                  <a:lnTo>
                    <a:pt x="1982822" y="0"/>
                  </a:lnTo>
                  <a:lnTo>
                    <a:pt x="1982822" y="735627"/>
                  </a:lnTo>
                  <a:lnTo>
                    <a:pt x="0" y="735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sv-SE" sz="2200" kern="1200" dirty="0" smtClean="0">
                  <a:solidFill>
                    <a:schemeClr val="bg1"/>
                  </a:solidFill>
                </a:rPr>
                <a:t>Gröna lån</a:t>
              </a:r>
              <a:endParaRPr lang="sv-SE" sz="2200" kern="1200" dirty="0"/>
            </a:p>
          </p:txBody>
        </p:sp>
      </p:grpSp>
    </p:spTree>
    <p:extLst>
      <p:ext uri="{BB962C8B-B14F-4D97-AF65-F5344CB8AC3E}">
        <p14:creationId xmlns:p14="http://schemas.microsoft.com/office/powerpoint/2010/main" val="117617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6" name="Rectangle 16"/>
          <p:cNvSpPr>
            <a:spLocks noGrp="1" noChangeArrowheads="1"/>
          </p:cNvSpPr>
          <p:nvPr>
            <p:ph type="ctrTitle"/>
          </p:nvPr>
        </p:nvSpPr>
        <p:spPr>
          <a:xfrm>
            <a:off x="254791" y="1870961"/>
            <a:ext cx="5476538" cy="1592527"/>
          </a:xfrm>
        </p:spPr>
        <p:txBody>
          <a:bodyPr>
            <a:normAutofit/>
          </a:bodyPr>
          <a:lstStyle/>
          <a:p>
            <a:r>
              <a:rPr lang="en-GB" sz="3000" dirty="0"/>
              <a:t>Biodiversity: </a:t>
            </a:r>
          </a:p>
        </p:txBody>
      </p:sp>
      <p:sp>
        <p:nvSpPr>
          <p:cNvPr id="158737" name="Rectangle 17"/>
          <p:cNvSpPr>
            <a:spLocks noGrp="1" noChangeArrowheads="1"/>
          </p:cNvSpPr>
          <p:nvPr>
            <p:ph type="subTitle" idx="1"/>
          </p:nvPr>
        </p:nvSpPr>
        <p:spPr>
          <a:xfrm>
            <a:off x="251153" y="3463488"/>
            <a:ext cx="5764635" cy="1618875"/>
          </a:xfrm>
        </p:spPr>
        <p:txBody>
          <a:bodyPr>
            <a:normAutofit/>
          </a:bodyPr>
          <a:lstStyle/>
          <a:p>
            <a:pPr defTabSz="914400">
              <a:lnSpc>
                <a:spcPts val="2600"/>
              </a:lnSpc>
              <a:spcBef>
                <a:spcPts val="600"/>
              </a:spcBef>
              <a:spcAft>
                <a:spcPts val="600"/>
              </a:spcAft>
            </a:pPr>
            <a:r>
              <a:rPr lang="en-GB" sz="2400" dirty="0" smtClean="0"/>
              <a:t>The next frontier in sustainable investing</a:t>
            </a:r>
            <a:endParaRPr lang="en-GB" sz="2400" dirty="0"/>
          </a:p>
        </p:txBody>
      </p:sp>
      <p:sp>
        <p:nvSpPr>
          <p:cNvPr id="158733" name="Text Box 10"/>
          <p:cNvSpPr txBox="1">
            <a:spLocks noChangeArrowheads="1"/>
          </p:cNvSpPr>
          <p:nvPr/>
        </p:nvSpPr>
        <p:spPr bwMode="auto">
          <a:xfrm>
            <a:off x="251154" y="5985250"/>
            <a:ext cx="5551488" cy="258982"/>
          </a:xfrm>
          <a:prstGeom prst="rect">
            <a:avLst/>
          </a:prstGeom>
          <a:noFill/>
          <a:ln w="9525">
            <a:noFill/>
            <a:miter lim="800000"/>
            <a:headEnd/>
            <a:tailEnd/>
          </a:ln>
        </p:spPr>
        <p:txBody>
          <a:bodyPr anchor="b">
            <a:spAutoFit/>
          </a:bodyPr>
          <a:lstStyle/>
          <a:p>
            <a:pPr eaLnBrk="1" hangingPunct="1">
              <a:lnSpc>
                <a:spcPct val="100000"/>
              </a:lnSpc>
              <a:spcBef>
                <a:spcPct val="20000"/>
              </a:spcBef>
            </a:pPr>
            <a:r>
              <a:rPr lang="en-GB" sz="1083" dirty="0" smtClean="0"/>
              <a:t>Josefin Johansson</a:t>
            </a:r>
            <a:r>
              <a:rPr lang="en-GB" sz="1083" dirty="0"/>
              <a:t>, +46 870 12853, jojo23@handelsbanken.se</a:t>
            </a:r>
          </a:p>
        </p:txBody>
      </p:sp>
      <p:sp>
        <p:nvSpPr>
          <p:cNvPr id="10" name="Text Box 11"/>
          <p:cNvSpPr txBox="1">
            <a:spLocks noChangeArrowheads="1"/>
          </p:cNvSpPr>
          <p:nvPr/>
        </p:nvSpPr>
        <p:spPr bwMode="auto">
          <a:xfrm>
            <a:off x="163382" y="1330858"/>
            <a:ext cx="2930525" cy="356764"/>
          </a:xfrm>
          <a:prstGeom prst="rect">
            <a:avLst/>
          </a:prstGeom>
          <a:noFill/>
          <a:ln w="12700" algn="ctr">
            <a:noFill/>
            <a:miter lim="800000"/>
            <a:headEnd type="none" w="sm" len="sm"/>
            <a:tailEnd type="none" w="sm" len="sm"/>
          </a:ln>
          <a:effectLst/>
        </p:spPr>
        <p:txBody>
          <a:bodyPr>
            <a:spAutoFit/>
          </a:bodyPr>
          <a:lstStyle/>
          <a:p>
            <a:r>
              <a:rPr lang="en-GB" sz="1517" dirty="0"/>
              <a:t>Equity Research</a:t>
            </a:r>
          </a:p>
        </p:txBody>
      </p:sp>
      <p:sp>
        <p:nvSpPr>
          <p:cNvPr id="7" name="Slide Number Placeholder 6"/>
          <p:cNvSpPr>
            <a:spLocks noGrp="1"/>
          </p:cNvSpPr>
          <p:nvPr>
            <p:ph type="sldNum" sz="quarter" idx="4"/>
          </p:nvPr>
        </p:nvSpPr>
        <p:spPr/>
        <p:txBody>
          <a:bodyPr/>
          <a:lstStyle/>
          <a:p>
            <a:fld id="{9550993B-7783-4DAA-86AF-D58FA63828B1}" type="slidenum">
              <a:rPr lang="sv-SE" smtClean="0"/>
              <a:pPr/>
              <a:t>4</a:t>
            </a:fld>
            <a:endParaRPr lang="sv-SE"/>
          </a:p>
        </p:txBody>
      </p:sp>
      <p:sp>
        <p:nvSpPr>
          <p:cNvPr id="8" name="Date Placeholder 7"/>
          <p:cNvSpPr>
            <a:spLocks noGrp="1"/>
          </p:cNvSpPr>
          <p:nvPr>
            <p:ph type="dt" sz="half" idx="2"/>
          </p:nvPr>
        </p:nvSpPr>
        <p:spPr>
          <a:xfrm>
            <a:off x="7567127" y="1330858"/>
            <a:ext cx="2270596" cy="262800"/>
          </a:xfrm>
        </p:spPr>
        <p:txBody>
          <a:bodyPr/>
          <a:lstStyle/>
          <a:p>
            <a:pPr algn="r"/>
            <a:fld id="{04A6C69C-B50D-48A0-AE58-BEB5B6D06463}" type="datetime8">
              <a:rPr lang="en-GB" sz="1400" smtClean="0"/>
              <a:pPr algn="r"/>
              <a:t>20/05/2021 07:22</a:t>
            </a:fld>
            <a:endParaRPr lang="sv-SE"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0" y="1713471"/>
            <a:ext cx="4095750" cy="350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sv-SE" dirty="0" err="1" smtClean="0"/>
              <a:t>Biodiversity</a:t>
            </a:r>
            <a:r>
              <a:rPr lang="sv-SE" dirty="0" smtClean="0"/>
              <a:t> loss = </a:t>
            </a:r>
            <a:r>
              <a:rPr lang="sv-SE" dirty="0" err="1" smtClean="0"/>
              <a:t>financial</a:t>
            </a:r>
            <a:r>
              <a:rPr lang="sv-SE" dirty="0" smtClean="0"/>
              <a:t> risks</a:t>
            </a:r>
            <a:endParaRPr lang="sv-SE" dirty="0"/>
          </a:p>
        </p:txBody>
      </p:sp>
      <p:sp>
        <p:nvSpPr>
          <p:cNvPr id="8" name="Slide Number Placeholder 7"/>
          <p:cNvSpPr>
            <a:spLocks noGrp="1"/>
          </p:cNvSpPr>
          <p:nvPr>
            <p:ph type="sldNum" sz="quarter" idx="4"/>
          </p:nvPr>
        </p:nvSpPr>
        <p:spPr/>
        <p:txBody>
          <a:bodyPr/>
          <a:lstStyle/>
          <a:p>
            <a:fld id="{9550993B-7783-4DAA-86AF-D58FA63828B1}" type="slidenum">
              <a:rPr lang="sv-SE" smtClean="0"/>
              <a:pPr/>
              <a:t>5</a:t>
            </a:fld>
            <a:endParaRPr lang="sv-SE" dirty="0"/>
          </a:p>
        </p:txBody>
      </p:sp>
      <p:sp>
        <p:nvSpPr>
          <p:cNvPr id="7" name="TextBox 6"/>
          <p:cNvSpPr txBox="1"/>
          <p:nvPr/>
        </p:nvSpPr>
        <p:spPr>
          <a:xfrm>
            <a:off x="4878222" y="6003413"/>
            <a:ext cx="5027778" cy="363176"/>
          </a:xfrm>
          <a:prstGeom prst="rect">
            <a:avLst/>
          </a:prstGeom>
          <a:noFill/>
        </p:spPr>
        <p:txBody>
          <a:bodyPr wrap="square" rtlCol="0">
            <a:spAutoFit/>
          </a:bodyPr>
          <a:lstStyle/>
          <a:p>
            <a:r>
              <a:rPr lang="en-GB" sz="800" dirty="0" smtClean="0">
                <a:solidFill>
                  <a:schemeClr val="tx1"/>
                </a:solidFill>
              </a:rPr>
              <a:t>Sources: HCM, WEF (2020), UN Environment Programme, UNEP Finance Initiative and Global Canopy (2020)</a:t>
            </a:r>
            <a:endParaRPr lang="en-GB" sz="800" dirty="0">
              <a:solidFill>
                <a:schemeClr val="tx1"/>
              </a:solidFill>
            </a:endParaRPr>
          </a:p>
        </p:txBody>
      </p:sp>
      <p:sp>
        <p:nvSpPr>
          <p:cNvPr id="14" name="TextBox 13"/>
          <p:cNvSpPr txBox="1"/>
          <p:nvPr/>
        </p:nvSpPr>
        <p:spPr>
          <a:xfrm>
            <a:off x="507339" y="1119465"/>
            <a:ext cx="9184500" cy="2231380"/>
          </a:xfrm>
          <a:prstGeom prst="rect">
            <a:avLst/>
          </a:prstGeom>
          <a:noFill/>
        </p:spPr>
        <p:txBody>
          <a:bodyPr wrap="square" rtlCol="0">
            <a:spAutoFit/>
          </a:bodyPr>
          <a:lstStyle/>
          <a:p>
            <a:r>
              <a:rPr lang="en-GB" sz="1400" dirty="0">
                <a:solidFill>
                  <a:schemeClr val="tx1"/>
                </a:solidFill>
                <a:sym typeface="Wingdings" panose="05000000000000000000" pitchFamily="2" charset="2"/>
              </a:rPr>
              <a:t>&gt;50% of global GDP, USD 44 trillion, is highly or moderately dependent on nature and its services (e.g. provision of fibre, fuel and food)</a:t>
            </a:r>
          </a:p>
          <a:p>
            <a:r>
              <a:rPr lang="en-GB" sz="1400" b="1" dirty="0">
                <a:solidFill>
                  <a:srgbClr val="C00000"/>
                </a:solidFill>
                <a:sym typeface="Wingdings" panose="05000000000000000000" pitchFamily="2" charset="2"/>
              </a:rPr>
              <a:t>Financial risk: </a:t>
            </a:r>
            <a:r>
              <a:rPr lang="en-GB" sz="1400" dirty="0">
                <a:solidFill>
                  <a:schemeClr val="tx1"/>
                </a:solidFill>
                <a:sym typeface="Wingdings" panose="05000000000000000000" pitchFamily="2" charset="2"/>
              </a:rPr>
              <a:t>ongoing rapid loss of biodiversity largely due to human industrial activities putting this value at risk (WEF, 2020)</a:t>
            </a:r>
          </a:p>
          <a:p>
            <a:r>
              <a:rPr lang="en-GB" sz="1400" b="1" dirty="0">
                <a:solidFill>
                  <a:srgbClr val="FFC000"/>
                </a:solidFill>
                <a:sym typeface="Wingdings" panose="05000000000000000000" pitchFamily="2" charset="2"/>
              </a:rPr>
              <a:t>Cause: </a:t>
            </a:r>
            <a:r>
              <a:rPr lang="en-GB" sz="1400" dirty="0">
                <a:solidFill>
                  <a:schemeClr val="tx1"/>
                </a:solidFill>
                <a:sym typeface="Wingdings" panose="05000000000000000000" pitchFamily="2" charset="2"/>
              </a:rPr>
              <a:t>the decline is largely the result of human industrial activity </a:t>
            </a:r>
            <a:endParaRPr lang="en-US" sz="1400" dirty="0" smtClean="0">
              <a:solidFill>
                <a:schemeClr val="tx1"/>
              </a:solidFill>
              <a:sym typeface="Wingdings" panose="05000000000000000000" pitchFamily="2" charset="2"/>
            </a:endParaRPr>
          </a:p>
          <a:p>
            <a:r>
              <a:rPr lang="en-US" sz="1600" b="1" dirty="0" smtClean="0">
                <a:sym typeface="Wingdings" panose="05000000000000000000" pitchFamily="2" charset="2"/>
              </a:rPr>
              <a:t> </a:t>
            </a:r>
            <a:r>
              <a:rPr lang="en-GB" sz="1500" b="1" dirty="0" smtClean="0"/>
              <a:t>In </a:t>
            </a:r>
            <a:r>
              <a:rPr lang="en-GB" sz="1500" b="1" dirty="0"/>
              <a:t>our view, these risks </a:t>
            </a:r>
            <a:r>
              <a:rPr lang="en-GB" sz="1500" b="1" dirty="0" smtClean="0"/>
              <a:t>often appear overlooked by the market and are possibly not priced in.</a:t>
            </a:r>
            <a:endParaRPr lang="en-GB" sz="1500" b="1" dirty="0"/>
          </a:p>
          <a:p>
            <a:endParaRPr lang="en-GB" sz="1400" dirty="0" smtClean="0">
              <a:solidFill>
                <a:schemeClr val="tx1"/>
              </a:solidFill>
            </a:endParaRPr>
          </a:p>
        </p:txBody>
      </p:sp>
      <p:pic>
        <p:nvPicPr>
          <p:cNvPr id="2" name="Picture 1"/>
          <p:cNvPicPr>
            <a:picLocks noChangeAspect="1"/>
          </p:cNvPicPr>
          <p:nvPr/>
        </p:nvPicPr>
        <p:blipFill>
          <a:blip r:embed="rId3"/>
          <a:stretch>
            <a:fillRect/>
          </a:stretch>
        </p:blipFill>
        <p:spPr>
          <a:xfrm>
            <a:off x="4953001" y="3512943"/>
            <a:ext cx="4823133" cy="2090737"/>
          </a:xfrm>
          <a:prstGeom prst="rect">
            <a:avLst/>
          </a:prstGeom>
        </p:spPr>
      </p:pic>
      <p:pic>
        <p:nvPicPr>
          <p:cNvPr id="19" name="Picture 18"/>
          <p:cNvPicPr>
            <a:picLocks noChangeAspect="1"/>
          </p:cNvPicPr>
          <p:nvPr/>
        </p:nvPicPr>
        <p:blipFill>
          <a:blip r:embed="rId4"/>
          <a:stretch>
            <a:fillRect/>
          </a:stretch>
        </p:blipFill>
        <p:spPr>
          <a:xfrm>
            <a:off x="331500" y="3251484"/>
            <a:ext cx="3903995" cy="2679213"/>
          </a:xfrm>
          <a:prstGeom prst="rect">
            <a:avLst/>
          </a:prstGeom>
        </p:spPr>
      </p:pic>
      <p:sp>
        <p:nvSpPr>
          <p:cNvPr id="20" name="TextBox 19"/>
          <p:cNvSpPr txBox="1"/>
          <p:nvPr/>
        </p:nvSpPr>
        <p:spPr>
          <a:xfrm>
            <a:off x="1677656" y="6003413"/>
            <a:ext cx="3275345" cy="217239"/>
          </a:xfrm>
          <a:prstGeom prst="rect">
            <a:avLst/>
          </a:prstGeom>
          <a:noFill/>
        </p:spPr>
        <p:txBody>
          <a:bodyPr wrap="square" rtlCol="0">
            <a:spAutoFit/>
          </a:bodyPr>
          <a:lstStyle/>
          <a:p>
            <a:r>
              <a:rPr lang="en-GB" sz="800" dirty="0" smtClean="0">
                <a:solidFill>
                  <a:schemeClr val="tx1"/>
                </a:solidFill>
              </a:rPr>
              <a:t>Source: JNCC, 2018 - Adapted from </a:t>
            </a:r>
            <a:r>
              <a:rPr lang="en-GB" sz="800" dirty="0" err="1" smtClean="0">
                <a:solidFill>
                  <a:schemeClr val="tx1"/>
                </a:solidFill>
              </a:rPr>
              <a:t>Maes</a:t>
            </a:r>
            <a:r>
              <a:rPr lang="en-GB" sz="800" dirty="0" smtClean="0">
                <a:solidFill>
                  <a:schemeClr val="tx1"/>
                </a:solidFill>
              </a:rPr>
              <a:t> et al., 2013</a:t>
            </a:r>
            <a:endParaRPr lang="en-GB" sz="800" dirty="0">
              <a:solidFill>
                <a:schemeClr val="tx1"/>
              </a:solidFill>
            </a:endParaRPr>
          </a:p>
        </p:txBody>
      </p:sp>
      <p:sp>
        <p:nvSpPr>
          <p:cNvPr id="21" name="TextBox 20"/>
          <p:cNvSpPr txBox="1"/>
          <p:nvPr/>
        </p:nvSpPr>
        <p:spPr>
          <a:xfrm>
            <a:off x="1647606" y="3512943"/>
            <a:ext cx="1120631" cy="295466"/>
          </a:xfrm>
          <a:prstGeom prst="rect">
            <a:avLst/>
          </a:prstGeom>
          <a:noFill/>
        </p:spPr>
        <p:txBody>
          <a:bodyPr wrap="square" rtlCol="0">
            <a:spAutoFit/>
          </a:bodyPr>
          <a:lstStyle/>
          <a:p>
            <a:r>
              <a:rPr lang="en-GB" b="1" dirty="0" smtClean="0">
                <a:solidFill>
                  <a:srgbClr val="FF0000"/>
                </a:solidFill>
              </a:rPr>
              <a:t>Dependence</a:t>
            </a:r>
            <a:endParaRPr lang="en-GB" b="1" dirty="0">
              <a:solidFill>
                <a:srgbClr val="FF0000"/>
              </a:solidFill>
            </a:endParaRPr>
          </a:p>
        </p:txBody>
      </p:sp>
      <p:sp>
        <p:nvSpPr>
          <p:cNvPr id="22" name="TextBox 21"/>
          <p:cNvSpPr txBox="1"/>
          <p:nvPr/>
        </p:nvSpPr>
        <p:spPr>
          <a:xfrm>
            <a:off x="1825199" y="5455947"/>
            <a:ext cx="943038" cy="295466"/>
          </a:xfrm>
          <a:prstGeom prst="rect">
            <a:avLst/>
          </a:prstGeom>
          <a:noFill/>
        </p:spPr>
        <p:txBody>
          <a:bodyPr wrap="square" rtlCol="0">
            <a:spAutoFit/>
          </a:bodyPr>
          <a:lstStyle/>
          <a:p>
            <a:r>
              <a:rPr lang="en-GB" b="1" dirty="0" smtClean="0">
                <a:solidFill>
                  <a:srgbClr val="FF0000"/>
                </a:solidFill>
              </a:rPr>
              <a:t>Impact</a:t>
            </a:r>
            <a:endParaRPr lang="en-GB" b="1" dirty="0">
              <a:solidFill>
                <a:srgbClr val="FF0000"/>
              </a:solidFill>
            </a:endParaRPr>
          </a:p>
        </p:txBody>
      </p:sp>
      <p:sp>
        <p:nvSpPr>
          <p:cNvPr id="3" name="Right Arrow 2"/>
          <p:cNvSpPr/>
          <p:nvPr/>
        </p:nvSpPr>
        <p:spPr>
          <a:xfrm>
            <a:off x="4362450" y="4322569"/>
            <a:ext cx="514350" cy="417859"/>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05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363" y="2236802"/>
            <a:ext cx="4967038" cy="3169728"/>
          </a:xfrm>
          <a:prstGeom prst="rect">
            <a:avLst/>
          </a:prstGeom>
        </p:spPr>
      </p:pic>
      <p:sp>
        <p:nvSpPr>
          <p:cNvPr id="203778" name="Rectangle 2"/>
          <p:cNvSpPr>
            <a:spLocks noGrp="1" noChangeArrowheads="1"/>
          </p:cNvSpPr>
          <p:nvPr>
            <p:ph type="title"/>
          </p:nvPr>
        </p:nvSpPr>
        <p:spPr>
          <a:xfrm>
            <a:off x="208999" y="389065"/>
            <a:ext cx="9476421" cy="720000"/>
          </a:xfrm>
        </p:spPr>
        <p:txBody>
          <a:bodyPr/>
          <a:lstStyle/>
          <a:p>
            <a:r>
              <a:rPr lang="en-US" sz="2700" dirty="0"/>
              <a:t>Biodiversity climbing on investors’ </a:t>
            </a:r>
            <a:r>
              <a:rPr lang="en-US" sz="2700" dirty="0" smtClean="0"/>
              <a:t>agendas </a:t>
            </a:r>
            <a:r>
              <a:rPr lang="en-US" sz="2700" dirty="0">
                <a:sym typeface="Wingdings" panose="05000000000000000000" pitchFamily="2" charset="2"/>
              </a:rPr>
              <a:t/>
            </a:r>
            <a:br>
              <a:rPr lang="en-US" sz="2700" dirty="0">
                <a:sym typeface="Wingdings" panose="05000000000000000000" pitchFamily="2" charset="2"/>
              </a:rPr>
            </a:br>
            <a:r>
              <a:rPr lang="en-US" sz="2700" dirty="0" smtClean="0">
                <a:sym typeface="Wingdings" panose="05000000000000000000" pitchFamily="2" charset="2"/>
              </a:rPr>
              <a:t>increasing potential impact on valuation </a:t>
            </a:r>
            <a:endParaRPr lang="en-US" sz="2700" dirty="0"/>
          </a:p>
        </p:txBody>
      </p:sp>
      <p:sp>
        <p:nvSpPr>
          <p:cNvPr id="203779" name="Rectangle 3"/>
          <p:cNvSpPr>
            <a:spLocks noGrp="1" noChangeArrowheads="1"/>
          </p:cNvSpPr>
          <p:nvPr>
            <p:ph idx="1"/>
          </p:nvPr>
        </p:nvSpPr>
        <p:spPr>
          <a:xfrm>
            <a:off x="5194300" y="2236802"/>
            <a:ext cx="4800599" cy="3334828"/>
          </a:xfrm>
        </p:spPr>
        <p:txBody>
          <a:bodyPr>
            <a:noAutofit/>
          </a:bodyPr>
          <a:lstStyle/>
          <a:p>
            <a:pPr marL="197768" lvl="1" indent="-197768">
              <a:lnSpc>
                <a:spcPts val="2600"/>
              </a:lnSpc>
              <a:spcBef>
                <a:spcPts val="0"/>
              </a:spcBef>
              <a:spcAft>
                <a:spcPts val="1200"/>
              </a:spcAft>
            </a:pPr>
            <a:r>
              <a:rPr lang="en-US" sz="1500" dirty="0" smtClean="0"/>
              <a:t>This </a:t>
            </a:r>
            <a:r>
              <a:rPr lang="en-US" sz="1500" dirty="0"/>
              <a:t>survey supports our view that </a:t>
            </a:r>
            <a:r>
              <a:rPr lang="en-US" sz="1500" b="1" dirty="0" smtClean="0"/>
              <a:t>biodiversity risks appear </a:t>
            </a:r>
            <a:r>
              <a:rPr lang="en-US" sz="1500" b="1" dirty="0"/>
              <a:t>to be overlooked by the market, </a:t>
            </a:r>
            <a:r>
              <a:rPr lang="en-US" sz="1500" b="1" dirty="0" smtClean="0"/>
              <a:t/>
            </a:r>
            <a:br>
              <a:rPr lang="en-US" sz="1500" b="1" dirty="0" smtClean="0"/>
            </a:br>
            <a:r>
              <a:rPr lang="en-US" sz="1500" dirty="0" smtClean="0"/>
              <a:t>as </a:t>
            </a:r>
            <a:r>
              <a:rPr lang="en-US" sz="1500" dirty="0"/>
              <a:t>72% of respondents </a:t>
            </a:r>
            <a:r>
              <a:rPr lang="en-US" sz="1500" dirty="0" smtClean="0"/>
              <a:t>have </a:t>
            </a:r>
            <a:r>
              <a:rPr lang="en-US" sz="1500" dirty="0"/>
              <a:t>not assessed the impact of their investments on biodiversity. </a:t>
            </a:r>
            <a:endParaRPr lang="en-US" sz="1500" dirty="0" smtClean="0"/>
          </a:p>
          <a:p>
            <a:pPr marL="197768" lvl="1" indent="-197768">
              <a:lnSpc>
                <a:spcPts val="2600"/>
              </a:lnSpc>
              <a:spcBef>
                <a:spcPts val="0"/>
              </a:spcBef>
            </a:pPr>
            <a:r>
              <a:rPr lang="en-US" sz="1500" dirty="0"/>
              <a:t>While still in its infancy, we find that </a:t>
            </a:r>
            <a:r>
              <a:rPr lang="en-US" sz="1500" b="1" dirty="0"/>
              <a:t>biodiversity issues could </a:t>
            </a:r>
            <a:r>
              <a:rPr lang="en-US" sz="1500" b="1" dirty="0" smtClean="0"/>
              <a:t>impact </a:t>
            </a:r>
            <a:r>
              <a:rPr lang="en-US" sz="1500" b="1" dirty="0"/>
              <a:t>companies’ valuations</a:t>
            </a:r>
            <a:r>
              <a:rPr lang="en-US" sz="1500" dirty="0"/>
              <a:t> </a:t>
            </a:r>
            <a:r>
              <a:rPr lang="en-US" sz="1500" dirty="0" smtClean="0"/>
              <a:t>sooner rather </a:t>
            </a:r>
            <a:r>
              <a:rPr lang="en-US" sz="1500" dirty="0"/>
              <a:t>than later, </a:t>
            </a:r>
            <a:r>
              <a:rPr lang="en-US" sz="1500" dirty="0" smtClean="0"/>
              <a:t>e.g. as more </a:t>
            </a:r>
            <a:r>
              <a:rPr lang="en-US" sz="1500" dirty="0"/>
              <a:t>than </a:t>
            </a:r>
            <a:r>
              <a:rPr lang="en-US" sz="1500" dirty="0">
                <a:sym typeface="Wingdings" panose="05000000000000000000" pitchFamily="2" charset="2"/>
              </a:rPr>
              <a:t>one third of these respondents that have not yet assessed their investments’ impact on </a:t>
            </a:r>
            <a:r>
              <a:rPr lang="en-US" sz="1500" dirty="0" smtClean="0">
                <a:sym typeface="Wingdings" panose="05000000000000000000" pitchFamily="2" charset="2"/>
              </a:rPr>
              <a:t>biodiversity, but aim </a:t>
            </a:r>
            <a:r>
              <a:rPr lang="en-US" sz="1500" dirty="0">
                <a:sym typeface="Wingdings" panose="05000000000000000000" pitchFamily="2" charset="2"/>
              </a:rPr>
              <a:t>to do </a:t>
            </a:r>
            <a:r>
              <a:rPr lang="en-US" sz="1500" dirty="0" smtClean="0">
                <a:sym typeface="Wingdings" panose="05000000000000000000" pitchFamily="2" charset="2"/>
              </a:rPr>
              <a:t>so ahead</a:t>
            </a:r>
            <a:endParaRPr lang="en-US" sz="1500" dirty="0"/>
          </a:p>
          <a:p>
            <a:pPr marL="197768" lvl="1" indent="-197768">
              <a:lnSpc>
                <a:spcPts val="2600"/>
              </a:lnSpc>
              <a:spcBef>
                <a:spcPts val="0"/>
              </a:spcBef>
            </a:pPr>
            <a:endParaRPr lang="en-US" sz="1500" dirty="0"/>
          </a:p>
        </p:txBody>
      </p:sp>
      <p:sp>
        <p:nvSpPr>
          <p:cNvPr id="8" name="Slide Number Placeholder 7"/>
          <p:cNvSpPr>
            <a:spLocks noGrp="1"/>
          </p:cNvSpPr>
          <p:nvPr>
            <p:ph type="sldNum" sz="quarter" idx="4"/>
          </p:nvPr>
        </p:nvSpPr>
        <p:spPr>
          <a:xfrm>
            <a:off x="331500" y="6278035"/>
            <a:ext cx="390000" cy="262800"/>
          </a:xfrm>
        </p:spPr>
        <p:txBody>
          <a:bodyPr/>
          <a:lstStyle/>
          <a:p>
            <a:fld id="{9550993B-7783-4DAA-86AF-D58FA63828B1}" type="slidenum">
              <a:rPr lang="sv-SE" smtClean="0"/>
              <a:pPr/>
              <a:t>6</a:t>
            </a:fld>
            <a:endParaRPr lang="sv-SE"/>
          </a:p>
        </p:txBody>
      </p:sp>
      <p:sp>
        <p:nvSpPr>
          <p:cNvPr id="5" name="TextBox 4"/>
          <p:cNvSpPr txBox="1"/>
          <p:nvPr/>
        </p:nvSpPr>
        <p:spPr>
          <a:xfrm>
            <a:off x="138362" y="1550253"/>
            <a:ext cx="5297238" cy="600164"/>
          </a:xfrm>
          <a:prstGeom prst="rect">
            <a:avLst/>
          </a:prstGeom>
          <a:noFill/>
        </p:spPr>
        <p:txBody>
          <a:bodyPr wrap="square" rtlCol="0">
            <a:spAutoFit/>
          </a:bodyPr>
          <a:lstStyle/>
          <a:p>
            <a:r>
              <a:rPr lang="en-GB" sz="1500" b="1" dirty="0" smtClean="0">
                <a:solidFill>
                  <a:srgbClr val="49494A"/>
                </a:solidFill>
              </a:rPr>
              <a:t>Respondents’ concern about the impact of </a:t>
            </a:r>
            <a:br>
              <a:rPr lang="en-GB" sz="1500" b="1" dirty="0" smtClean="0">
                <a:solidFill>
                  <a:srgbClr val="49494A"/>
                </a:solidFill>
              </a:rPr>
            </a:br>
            <a:r>
              <a:rPr lang="en-GB" sz="1500" b="1" dirty="0" smtClean="0">
                <a:solidFill>
                  <a:srgbClr val="49494A"/>
                </a:solidFill>
              </a:rPr>
              <a:t>biodiversity loss on financial markets </a:t>
            </a:r>
            <a:endParaRPr lang="en-GB" sz="1500" b="1" dirty="0">
              <a:solidFill>
                <a:srgbClr val="49494A"/>
              </a:solidFill>
            </a:endParaRPr>
          </a:p>
        </p:txBody>
      </p:sp>
      <p:sp>
        <p:nvSpPr>
          <p:cNvPr id="7" name="TextBox 6"/>
          <p:cNvSpPr txBox="1"/>
          <p:nvPr/>
        </p:nvSpPr>
        <p:spPr>
          <a:xfrm>
            <a:off x="138362" y="5406530"/>
            <a:ext cx="4090738" cy="430887"/>
          </a:xfrm>
          <a:prstGeom prst="rect">
            <a:avLst/>
          </a:prstGeom>
          <a:noFill/>
        </p:spPr>
        <p:txBody>
          <a:bodyPr wrap="square" rtlCol="0">
            <a:spAutoFit/>
          </a:bodyPr>
          <a:lstStyle/>
          <a:p>
            <a:r>
              <a:rPr lang="en-US" sz="1000" dirty="0" smtClean="0">
                <a:solidFill>
                  <a:srgbClr val="49494A"/>
                </a:solidFill>
              </a:rPr>
              <a:t>Sourc</a:t>
            </a:r>
            <a:r>
              <a:rPr lang="en-US" sz="1000" dirty="0" smtClean="0">
                <a:solidFill>
                  <a:srgbClr val="4A4A49"/>
                </a:solidFill>
              </a:rPr>
              <a:t>e: Credit Suisse and Responsible Investor, 2021</a:t>
            </a:r>
            <a:br>
              <a:rPr lang="en-US" sz="1000" dirty="0" smtClean="0">
                <a:solidFill>
                  <a:srgbClr val="4A4A49"/>
                </a:solidFill>
              </a:rPr>
            </a:br>
            <a:r>
              <a:rPr lang="en-US" sz="1000" dirty="0" smtClean="0">
                <a:solidFill>
                  <a:srgbClr val="4A4A49"/>
                </a:solidFill>
              </a:rPr>
              <a:t>Note: 303 respondents from 35 countries</a:t>
            </a:r>
            <a:endParaRPr lang="en-US" sz="1000" dirty="0">
              <a:solidFill>
                <a:srgbClr val="4A4A49"/>
              </a:solidFill>
            </a:endParaRPr>
          </a:p>
        </p:txBody>
      </p:sp>
    </p:spTree>
    <p:extLst>
      <p:ext uri="{BB962C8B-B14F-4D97-AF65-F5344CB8AC3E}">
        <p14:creationId xmlns:p14="http://schemas.microsoft.com/office/powerpoint/2010/main" val="417056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507339" y="475200"/>
            <a:ext cx="9147024" cy="720000"/>
          </a:xfrm>
        </p:spPr>
        <p:txBody>
          <a:bodyPr/>
          <a:lstStyle/>
          <a:p>
            <a:r>
              <a:rPr lang="sv-SE" dirty="0" err="1"/>
              <a:t>Regulatory</a:t>
            </a:r>
            <a:r>
              <a:rPr lang="sv-SE" dirty="0"/>
              <a:t> </a:t>
            </a:r>
            <a:r>
              <a:rPr lang="sv-SE" dirty="0" err="1"/>
              <a:t>shift</a:t>
            </a:r>
            <a:r>
              <a:rPr lang="sv-SE" dirty="0"/>
              <a:t> </a:t>
            </a:r>
            <a:r>
              <a:rPr lang="sv-SE" dirty="0" err="1" smtClean="0"/>
              <a:t>pushing</a:t>
            </a:r>
            <a:r>
              <a:rPr lang="sv-SE" dirty="0" smtClean="0"/>
              <a:t> the </a:t>
            </a:r>
            <a:r>
              <a:rPr lang="sv-SE" dirty="0" err="1" smtClean="0"/>
              <a:t>topic</a:t>
            </a:r>
            <a:r>
              <a:rPr lang="sv-SE" dirty="0" smtClean="0"/>
              <a:t> </a:t>
            </a:r>
            <a:r>
              <a:rPr lang="sv-SE" dirty="0" err="1" smtClean="0"/>
              <a:t>further</a:t>
            </a:r>
            <a:r>
              <a:rPr lang="sv-SE" dirty="0" smtClean="0"/>
              <a:t> </a:t>
            </a:r>
            <a:r>
              <a:rPr lang="sv-SE" dirty="0" err="1" smtClean="0"/>
              <a:t>up</a:t>
            </a:r>
            <a:r>
              <a:rPr lang="sv-SE" dirty="0" smtClean="0"/>
              <a:t> on the agenda </a:t>
            </a:r>
            <a:endParaRPr lang="sv-SE" dirty="0"/>
          </a:p>
        </p:txBody>
      </p:sp>
      <p:sp>
        <p:nvSpPr>
          <p:cNvPr id="8" name="Slide Number Placeholder 7"/>
          <p:cNvSpPr>
            <a:spLocks noGrp="1"/>
          </p:cNvSpPr>
          <p:nvPr>
            <p:ph type="sldNum" sz="quarter" idx="4"/>
          </p:nvPr>
        </p:nvSpPr>
        <p:spPr/>
        <p:txBody>
          <a:bodyPr/>
          <a:lstStyle/>
          <a:p>
            <a:fld id="{9550993B-7783-4DAA-86AF-D58FA63828B1}" type="slidenum">
              <a:rPr lang="sv-SE" smtClean="0"/>
              <a:pPr/>
              <a:t>7</a:t>
            </a:fld>
            <a:endParaRPr lang="sv-SE"/>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487914" y="1678471"/>
            <a:ext cx="5181625" cy="3352341"/>
          </a:xfrm>
          <a:prstGeom prst="rect">
            <a:avLst/>
          </a:prstGeom>
          <a:noFill/>
          <a:ln>
            <a:noFill/>
          </a:ln>
        </p:spPr>
      </p:pic>
      <p:sp>
        <p:nvSpPr>
          <p:cNvPr id="7" name="TextBox 6"/>
          <p:cNvSpPr txBox="1"/>
          <p:nvPr/>
        </p:nvSpPr>
        <p:spPr>
          <a:xfrm>
            <a:off x="2915615" y="5056807"/>
            <a:ext cx="2825666" cy="261610"/>
          </a:xfrm>
          <a:prstGeom prst="rect">
            <a:avLst/>
          </a:prstGeom>
          <a:noFill/>
        </p:spPr>
        <p:txBody>
          <a:bodyPr wrap="square" rtlCol="0">
            <a:spAutoFit/>
          </a:bodyPr>
          <a:lstStyle/>
          <a:p>
            <a:pPr algn="r"/>
            <a:r>
              <a:rPr lang="en-GB" sz="1000" dirty="0" smtClean="0">
                <a:solidFill>
                  <a:schemeClr val="tx1"/>
                </a:solidFill>
              </a:rPr>
              <a:t>Source: European Commission</a:t>
            </a:r>
            <a:endParaRPr lang="en-GB" sz="1000" dirty="0">
              <a:solidFill>
                <a:schemeClr val="tx1"/>
              </a:solidFill>
            </a:endParaRPr>
          </a:p>
        </p:txBody>
      </p:sp>
      <p:sp>
        <p:nvSpPr>
          <p:cNvPr id="10" name="TextBox 9"/>
          <p:cNvSpPr txBox="1"/>
          <p:nvPr/>
        </p:nvSpPr>
        <p:spPr>
          <a:xfrm>
            <a:off x="5237266" y="5344413"/>
            <a:ext cx="2391505" cy="972574"/>
          </a:xfrm>
          <a:prstGeom prst="rect">
            <a:avLst/>
          </a:prstGeom>
          <a:noFill/>
        </p:spPr>
        <p:txBody>
          <a:bodyPr wrap="square" rtlCol="0">
            <a:spAutoFit/>
          </a:bodyPr>
          <a:lstStyle/>
          <a:p>
            <a:r>
              <a:rPr lang="en-GB" sz="1300" dirty="0" smtClean="0">
                <a:solidFill>
                  <a:srgbClr val="49494A"/>
                </a:solidFill>
              </a:rPr>
              <a:t>Increasing review and disclosure requirements related to biodiversity for both companies and investors</a:t>
            </a:r>
            <a:endParaRPr lang="en-GB" sz="1300" dirty="0">
              <a:solidFill>
                <a:srgbClr val="49494A"/>
              </a:solidFill>
            </a:endParaRPr>
          </a:p>
        </p:txBody>
      </p:sp>
      <p:sp>
        <p:nvSpPr>
          <p:cNvPr id="11" name="Rounded Rectangle 10"/>
          <p:cNvSpPr/>
          <p:nvPr/>
        </p:nvSpPr>
        <p:spPr>
          <a:xfrm>
            <a:off x="6118059" y="1613580"/>
            <a:ext cx="3150839" cy="3417232"/>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smtClean="0"/>
              <a:t>The Taxonomy regulation establishes six environmental objectives: </a:t>
            </a:r>
          </a:p>
          <a:p>
            <a:pPr marL="228600" indent="-228600" algn="ctr">
              <a:buAutoNum type="arabicPeriod"/>
            </a:pPr>
            <a:r>
              <a:rPr lang="en-GB" dirty="0" smtClean="0"/>
              <a:t>Climate change mitigation</a:t>
            </a:r>
          </a:p>
          <a:p>
            <a:pPr marL="228600" indent="-228600" algn="ctr">
              <a:buAutoNum type="arabicPeriod"/>
            </a:pPr>
            <a:r>
              <a:rPr lang="en-GB" dirty="0" smtClean="0"/>
              <a:t>Climate change adaptation</a:t>
            </a:r>
          </a:p>
          <a:p>
            <a:pPr marL="228600" indent="-228600" algn="ctr">
              <a:buAutoNum type="arabicPeriod"/>
            </a:pPr>
            <a:r>
              <a:rPr lang="en-GB" dirty="0" smtClean="0"/>
              <a:t>The sustainable use and protection of water and marine resources</a:t>
            </a:r>
          </a:p>
          <a:p>
            <a:pPr marL="228600" indent="-228600" algn="ctr">
              <a:buAutoNum type="arabicPeriod"/>
            </a:pPr>
            <a:r>
              <a:rPr lang="en-GB" dirty="0" smtClean="0"/>
              <a:t>The transition to a circular economy</a:t>
            </a:r>
          </a:p>
          <a:p>
            <a:pPr marL="228600" indent="-228600" algn="ctr">
              <a:buAutoNum type="arabicPeriod"/>
            </a:pPr>
            <a:r>
              <a:rPr lang="en-GB" dirty="0" smtClean="0"/>
              <a:t>Pollution prevention and control</a:t>
            </a:r>
          </a:p>
          <a:p>
            <a:pPr marL="228600" indent="-228600" algn="ctr">
              <a:buAutoNum type="arabicPeriod"/>
            </a:pPr>
            <a:r>
              <a:rPr lang="en-GB" b="1" dirty="0" smtClean="0"/>
              <a:t>The protection and restoration of biodiversity and ecosystems</a:t>
            </a:r>
          </a:p>
        </p:txBody>
      </p:sp>
      <p:sp>
        <p:nvSpPr>
          <p:cNvPr id="12" name="Oval 11"/>
          <p:cNvSpPr/>
          <p:nvPr/>
        </p:nvSpPr>
        <p:spPr>
          <a:xfrm>
            <a:off x="6238668" y="4242583"/>
            <a:ext cx="2909619" cy="6858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7309667" y="4990025"/>
            <a:ext cx="319104" cy="5624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537790" y="2671016"/>
            <a:ext cx="1971675" cy="92392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570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sv-SE" dirty="0" err="1" smtClean="0"/>
              <a:t>Which</a:t>
            </a:r>
            <a:r>
              <a:rPr lang="sv-SE" dirty="0" smtClean="0"/>
              <a:t> </a:t>
            </a:r>
            <a:r>
              <a:rPr lang="sv-SE" dirty="0" err="1" smtClean="0"/>
              <a:t>sectors</a:t>
            </a:r>
            <a:r>
              <a:rPr lang="sv-SE" dirty="0" smtClean="0"/>
              <a:t> </a:t>
            </a:r>
            <a:r>
              <a:rPr lang="sv-SE" dirty="0" err="1" smtClean="0"/>
              <a:t>are</a:t>
            </a:r>
            <a:r>
              <a:rPr lang="sv-SE" dirty="0" smtClean="0"/>
              <a:t> at risk? </a:t>
            </a:r>
            <a:endParaRPr lang="sv-SE" dirty="0"/>
          </a:p>
        </p:txBody>
      </p:sp>
      <p:sp>
        <p:nvSpPr>
          <p:cNvPr id="203779" name="Rectangle 3"/>
          <p:cNvSpPr>
            <a:spLocks noGrp="1" noChangeArrowheads="1"/>
          </p:cNvSpPr>
          <p:nvPr>
            <p:ph idx="1"/>
          </p:nvPr>
        </p:nvSpPr>
        <p:spPr>
          <a:xfrm>
            <a:off x="191292" y="5770092"/>
            <a:ext cx="9714708" cy="438912"/>
          </a:xfrm>
        </p:spPr>
        <p:txBody>
          <a:bodyPr>
            <a:normAutofit fontScale="92500"/>
          </a:bodyPr>
          <a:lstStyle/>
          <a:p>
            <a:pPr marL="192610" lvl="1" indent="0">
              <a:buNone/>
            </a:pPr>
            <a:r>
              <a:rPr lang="en-US" sz="1200" dirty="0" smtClean="0">
                <a:sym typeface="Wingdings" panose="05000000000000000000" pitchFamily="2" charset="2"/>
              </a:rPr>
              <a:t>Sources: PRI, IUCN Red List threat data in Maxwell et al (2016) and UN Environment </a:t>
            </a:r>
            <a:r>
              <a:rPr lang="en-US" sz="1200" dirty="0" err="1" smtClean="0">
                <a:sym typeface="Wingdings" panose="05000000000000000000" pitchFamily="2" charset="2"/>
              </a:rPr>
              <a:t>Programme</a:t>
            </a:r>
            <a:r>
              <a:rPr lang="en-US" sz="1200" dirty="0" smtClean="0">
                <a:sym typeface="Wingdings" panose="05000000000000000000" pitchFamily="2" charset="2"/>
              </a:rPr>
              <a:t>, UNEP Finance Initiative and Global Canopy (2020) </a:t>
            </a:r>
          </a:p>
          <a:p>
            <a:pPr marL="0" indent="0">
              <a:buNone/>
            </a:pPr>
            <a:endParaRPr lang="en-US" dirty="0"/>
          </a:p>
        </p:txBody>
      </p:sp>
      <p:sp>
        <p:nvSpPr>
          <p:cNvPr id="8" name="Slide Number Placeholder 7"/>
          <p:cNvSpPr>
            <a:spLocks noGrp="1"/>
          </p:cNvSpPr>
          <p:nvPr>
            <p:ph type="sldNum" sz="quarter" idx="4"/>
          </p:nvPr>
        </p:nvSpPr>
        <p:spPr/>
        <p:txBody>
          <a:bodyPr/>
          <a:lstStyle/>
          <a:p>
            <a:fld id="{9550993B-7783-4DAA-86AF-D58FA63828B1}" type="slidenum">
              <a:rPr lang="sv-SE" smtClean="0"/>
              <a:pPr/>
              <a:t>8</a:t>
            </a:fld>
            <a:endParaRPr lang="sv-SE"/>
          </a:p>
        </p:txBody>
      </p:sp>
      <p:sp>
        <p:nvSpPr>
          <p:cNvPr id="2" name="Rounded Rectangle 1"/>
          <p:cNvSpPr/>
          <p:nvPr/>
        </p:nvSpPr>
        <p:spPr>
          <a:xfrm>
            <a:off x="1055522" y="1721897"/>
            <a:ext cx="3413760" cy="3779520"/>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smtClean="0"/>
              <a:t>Highest impact </a:t>
            </a:r>
            <a:br>
              <a:rPr lang="en-GB" sz="1600" b="1" u="sng" dirty="0" smtClean="0"/>
            </a:br>
            <a:r>
              <a:rPr lang="en-GB" sz="1600" b="1" dirty="0" smtClean="0"/>
              <a:t>on biodiversity</a:t>
            </a:r>
          </a:p>
          <a:p>
            <a:pPr marL="171450" indent="-171450">
              <a:buFont typeface="Arial" panose="020B0604020202020204" pitchFamily="34" charset="0"/>
              <a:buChar char="•"/>
            </a:pPr>
            <a:r>
              <a:rPr lang="en-GB" sz="1600" dirty="0" smtClean="0"/>
              <a:t>Forest products and fisheries</a:t>
            </a:r>
          </a:p>
          <a:p>
            <a:pPr marL="171450" indent="-171450">
              <a:buFont typeface="Arial" panose="020B0604020202020204" pitchFamily="34" charset="0"/>
              <a:buChar char="•"/>
            </a:pPr>
            <a:r>
              <a:rPr lang="en-GB" sz="1600" dirty="0" smtClean="0"/>
              <a:t>Food, beverage and tobacco</a:t>
            </a:r>
          </a:p>
          <a:p>
            <a:pPr marL="171450" indent="-171450">
              <a:buFont typeface="Arial" panose="020B0604020202020204" pitchFamily="34" charset="0"/>
              <a:buChar char="•"/>
            </a:pPr>
            <a:r>
              <a:rPr lang="en-GB" sz="1600" dirty="0" smtClean="0"/>
              <a:t>Mining</a:t>
            </a:r>
          </a:p>
          <a:p>
            <a:pPr marL="171450" indent="-171450">
              <a:buFont typeface="Arial" panose="020B0604020202020204" pitchFamily="34" charset="0"/>
              <a:buChar char="•"/>
            </a:pPr>
            <a:r>
              <a:rPr lang="en-GB" sz="1600" dirty="0" smtClean="0"/>
              <a:t>Oil &amp; gas</a:t>
            </a:r>
          </a:p>
          <a:p>
            <a:pPr marL="171450" indent="-171450">
              <a:buFont typeface="Arial" panose="020B0604020202020204" pitchFamily="34" charset="0"/>
              <a:buChar char="•"/>
            </a:pPr>
            <a:r>
              <a:rPr lang="en-GB" sz="1600" dirty="0" smtClean="0"/>
              <a:t>Transportation</a:t>
            </a:r>
          </a:p>
          <a:p>
            <a:pPr marL="171450" indent="-171450" algn="ctr">
              <a:buFont typeface="Arial" panose="020B0604020202020204" pitchFamily="34" charset="0"/>
              <a:buChar char="•"/>
            </a:pPr>
            <a:endParaRPr lang="en-GB" dirty="0"/>
          </a:p>
        </p:txBody>
      </p:sp>
      <p:sp>
        <p:nvSpPr>
          <p:cNvPr id="6" name="Rounded Rectangle 5"/>
          <p:cNvSpPr/>
          <p:nvPr/>
        </p:nvSpPr>
        <p:spPr>
          <a:xfrm>
            <a:off x="5302201" y="1756441"/>
            <a:ext cx="3413760" cy="3779520"/>
          </a:xfrm>
          <a:prstGeom prst="roundRect">
            <a:avLst/>
          </a:prstGeom>
          <a:solidFill>
            <a:srgbClr val="6692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smtClean="0"/>
              <a:t>Highest dependence </a:t>
            </a:r>
            <a:br>
              <a:rPr lang="en-GB" sz="1600" b="1" u="sng" dirty="0" smtClean="0"/>
            </a:br>
            <a:r>
              <a:rPr lang="en-GB" sz="1600" b="1" dirty="0" smtClean="0"/>
              <a:t>on biodiversity</a:t>
            </a:r>
          </a:p>
          <a:p>
            <a:pPr marL="171450" indent="-171450">
              <a:buFont typeface="Arial" panose="020B0604020202020204" pitchFamily="34" charset="0"/>
              <a:buChar char="•"/>
            </a:pPr>
            <a:r>
              <a:rPr lang="en-GB" sz="1600" dirty="0" smtClean="0"/>
              <a:t>Forest products and fisheries</a:t>
            </a:r>
          </a:p>
          <a:p>
            <a:pPr marL="171450" indent="-171450">
              <a:buFont typeface="Arial" panose="020B0604020202020204" pitchFamily="34" charset="0"/>
              <a:buChar char="•"/>
            </a:pPr>
            <a:r>
              <a:rPr lang="en-GB" sz="1600" dirty="0" smtClean="0"/>
              <a:t>Textiles, apparel and </a:t>
            </a:r>
            <a:br>
              <a:rPr lang="en-GB" sz="1600" dirty="0" smtClean="0"/>
            </a:br>
            <a:r>
              <a:rPr lang="en-GB" sz="1600" dirty="0" smtClean="0"/>
              <a:t>luxury goods</a:t>
            </a:r>
          </a:p>
          <a:p>
            <a:pPr marL="171450" indent="-171450">
              <a:buFont typeface="Arial" panose="020B0604020202020204" pitchFamily="34" charset="0"/>
              <a:buChar char="•"/>
            </a:pPr>
            <a:r>
              <a:rPr lang="en-GB" sz="1600" dirty="0" smtClean="0"/>
              <a:t>Food, beverage and tobacco</a:t>
            </a:r>
          </a:p>
          <a:p>
            <a:pPr marL="171450" indent="-171450">
              <a:buFont typeface="Arial" panose="020B0604020202020204" pitchFamily="34" charset="0"/>
              <a:buChar char="•"/>
            </a:pPr>
            <a:r>
              <a:rPr lang="en-GB" sz="1600" dirty="0" smtClean="0"/>
              <a:t>Electric utilities</a:t>
            </a:r>
          </a:p>
          <a:p>
            <a:pPr marL="171450" indent="-171450">
              <a:buFont typeface="Arial" panose="020B0604020202020204" pitchFamily="34" charset="0"/>
              <a:buChar char="•"/>
            </a:pPr>
            <a:r>
              <a:rPr lang="en-GB" sz="1600" dirty="0" smtClean="0"/>
              <a:t>Independent power producers</a:t>
            </a:r>
            <a:endParaRPr lang="en-GB" sz="1600" dirty="0"/>
          </a:p>
        </p:txBody>
      </p:sp>
      <p:sp>
        <p:nvSpPr>
          <p:cNvPr id="7" name="TextBox 6"/>
          <p:cNvSpPr txBox="1"/>
          <p:nvPr/>
        </p:nvSpPr>
        <p:spPr>
          <a:xfrm>
            <a:off x="191292" y="1139141"/>
            <a:ext cx="10233732" cy="346249"/>
          </a:xfrm>
          <a:prstGeom prst="rect">
            <a:avLst/>
          </a:prstGeom>
          <a:noFill/>
        </p:spPr>
        <p:txBody>
          <a:bodyPr wrap="square" rtlCol="0">
            <a:spAutoFit/>
          </a:bodyPr>
          <a:lstStyle/>
          <a:p>
            <a:r>
              <a:rPr lang="en-GB" sz="1500" dirty="0" smtClean="0">
                <a:solidFill>
                  <a:srgbClr val="49494A"/>
                </a:solidFill>
              </a:rPr>
              <a:t>According to PRI, these are the sectors that have either the highest impact or highest dependence on biodiversity.</a:t>
            </a:r>
            <a:endParaRPr lang="en-GB" sz="1500" dirty="0">
              <a:solidFill>
                <a:srgbClr val="49494A"/>
              </a:solidFill>
            </a:endParaRPr>
          </a:p>
        </p:txBody>
      </p:sp>
      <p:sp>
        <p:nvSpPr>
          <p:cNvPr id="3" name="TextBox 2"/>
          <p:cNvSpPr txBox="1"/>
          <p:nvPr/>
        </p:nvSpPr>
        <p:spPr>
          <a:xfrm>
            <a:off x="146255" y="4575039"/>
            <a:ext cx="909268" cy="769441"/>
          </a:xfrm>
          <a:prstGeom prst="rect">
            <a:avLst/>
          </a:prstGeom>
          <a:noFill/>
        </p:spPr>
        <p:txBody>
          <a:bodyPr wrap="square" rtlCol="0">
            <a:spAutoFit/>
          </a:bodyPr>
          <a:lstStyle/>
          <a:p>
            <a:r>
              <a:rPr lang="en-GB" sz="1000" b="1" dirty="0" smtClean="0">
                <a:solidFill>
                  <a:sysClr val="windowText" lastClr="000000"/>
                </a:solidFill>
              </a:rPr>
              <a:t>We would add energy production in general</a:t>
            </a:r>
            <a:endParaRPr lang="en-GB" sz="1000" b="1" dirty="0">
              <a:solidFill>
                <a:sysClr val="windowText" lastClr="000000"/>
              </a:solidFill>
            </a:endParaRPr>
          </a:p>
        </p:txBody>
      </p:sp>
      <p:cxnSp>
        <p:nvCxnSpPr>
          <p:cNvPr id="5" name="Straight Connector 4"/>
          <p:cNvCxnSpPr/>
          <p:nvPr/>
        </p:nvCxnSpPr>
        <p:spPr>
          <a:xfrm flipV="1">
            <a:off x="884583" y="4204252"/>
            <a:ext cx="347869"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638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smtClean="0"/>
              <a:t>Biodiversity in the limelight </a:t>
            </a:r>
            <a:endParaRPr lang="en-US" dirty="0">
              <a:solidFill>
                <a:srgbClr val="C00000"/>
              </a:solidFill>
            </a:endParaRPr>
          </a:p>
        </p:txBody>
      </p:sp>
      <p:sp>
        <p:nvSpPr>
          <p:cNvPr id="8" name="Slide Number Placeholder 7"/>
          <p:cNvSpPr>
            <a:spLocks noGrp="1"/>
          </p:cNvSpPr>
          <p:nvPr>
            <p:ph type="sldNum" sz="quarter" idx="4"/>
          </p:nvPr>
        </p:nvSpPr>
        <p:spPr/>
        <p:txBody>
          <a:bodyPr/>
          <a:lstStyle/>
          <a:p>
            <a:fld id="{9550993B-7783-4DAA-86AF-D58FA63828B1}" type="slidenum">
              <a:rPr lang="sv-SE" smtClean="0"/>
              <a:pPr/>
              <a:t>9</a:t>
            </a:fld>
            <a:endParaRPr lang="sv-SE" dirty="0"/>
          </a:p>
        </p:txBody>
      </p:sp>
      <p:pic>
        <p:nvPicPr>
          <p:cNvPr id="4" name="Picture 3"/>
          <p:cNvPicPr>
            <a:picLocks noChangeAspect="1"/>
          </p:cNvPicPr>
          <p:nvPr/>
        </p:nvPicPr>
        <p:blipFill>
          <a:blip r:embed="rId3"/>
          <a:stretch>
            <a:fillRect/>
          </a:stretch>
        </p:blipFill>
        <p:spPr>
          <a:xfrm>
            <a:off x="331500" y="1096793"/>
            <a:ext cx="6280484" cy="782963"/>
          </a:xfrm>
          <a:prstGeom prst="rect">
            <a:avLst/>
          </a:prstGeom>
        </p:spPr>
      </p:pic>
      <p:pic>
        <p:nvPicPr>
          <p:cNvPr id="5" name="Picture 4"/>
          <p:cNvPicPr>
            <a:picLocks noChangeAspect="1"/>
          </p:cNvPicPr>
          <p:nvPr/>
        </p:nvPicPr>
        <p:blipFill>
          <a:blip r:embed="rId4"/>
          <a:stretch>
            <a:fillRect/>
          </a:stretch>
        </p:blipFill>
        <p:spPr>
          <a:xfrm>
            <a:off x="2921669" y="1817707"/>
            <a:ext cx="6775784" cy="1255711"/>
          </a:xfrm>
          <a:prstGeom prst="rect">
            <a:avLst/>
          </a:prstGeom>
        </p:spPr>
      </p:pic>
      <p:sp>
        <p:nvSpPr>
          <p:cNvPr id="6" name="TextBox 5"/>
          <p:cNvSpPr txBox="1"/>
          <p:nvPr/>
        </p:nvSpPr>
        <p:spPr>
          <a:xfrm>
            <a:off x="7387390" y="3193985"/>
            <a:ext cx="2310063" cy="227755"/>
          </a:xfrm>
          <a:prstGeom prst="rect">
            <a:avLst/>
          </a:prstGeom>
          <a:noFill/>
        </p:spPr>
        <p:txBody>
          <a:bodyPr wrap="square" rtlCol="0">
            <a:spAutoFit/>
          </a:bodyPr>
          <a:lstStyle/>
          <a:p>
            <a:r>
              <a:rPr lang="en-GB" sz="800" dirty="0" smtClean="0">
                <a:solidFill>
                  <a:schemeClr val="tx1"/>
                </a:solidFill>
              </a:rPr>
              <a:t>Source: Responsible Investor Sep 25 2020</a:t>
            </a:r>
            <a:endParaRPr lang="en-GB" sz="800" dirty="0">
              <a:solidFill>
                <a:schemeClr val="tx1"/>
              </a:solidFill>
            </a:endParaRPr>
          </a:p>
        </p:txBody>
      </p:sp>
      <p:pic>
        <p:nvPicPr>
          <p:cNvPr id="9" name="Picture 8"/>
          <p:cNvPicPr>
            <a:picLocks noChangeAspect="1"/>
          </p:cNvPicPr>
          <p:nvPr/>
        </p:nvPicPr>
        <p:blipFill>
          <a:blip r:embed="rId5"/>
          <a:stretch>
            <a:fillRect/>
          </a:stretch>
        </p:blipFill>
        <p:spPr>
          <a:xfrm>
            <a:off x="476153" y="4368709"/>
            <a:ext cx="5528649" cy="1040846"/>
          </a:xfrm>
          <a:prstGeom prst="rect">
            <a:avLst/>
          </a:prstGeom>
        </p:spPr>
      </p:pic>
      <p:sp>
        <p:nvSpPr>
          <p:cNvPr id="16" name="TextBox 15"/>
          <p:cNvSpPr txBox="1"/>
          <p:nvPr/>
        </p:nvSpPr>
        <p:spPr>
          <a:xfrm>
            <a:off x="4002334" y="5152118"/>
            <a:ext cx="2310063" cy="227755"/>
          </a:xfrm>
          <a:prstGeom prst="rect">
            <a:avLst/>
          </a:prstGeom>
          <a:noFill/>
        </p:spPr>
        <p:txBody>
          <a:bodyPr wrap="square" rtlCol="0">
            <a:spAutoFit/>
          </a:bodyPr>
          <a:lstStyle/>
          <a:p>
            <a:r>
              <a:rPr lang="en-GB" sz="800" dirty="0" smtClean="0">
                <a:solidFill>
                  <a:schemeClr val="tx1"/>
                </a:solidFill>
              </a:rPr>
              <a:t>Source: Responsible Investor Mar 4 2021</a:t>
            </a:r>
            <a:endParaRPr lang="en-GB" sz="800" dirty="0">
              <a:solidFill>
                <a:schemeClr val="tx1"/>
              </a:solidFill>
            </a:endParaRPr>
          </a:p>
        </p:txBody>
      </p:sp>
      <p:pic>
        <p:nvPicPr>
          <p:cNvPr id="2" name="Picture 1"/>
          <p:cNvPicPr>
            <a:picLocks noChangeAspect="1"/>
          </p:cNvPicPr>
          <p:nvPr/>
        </p:nvPicPr>
        <p:blipFill>
          <a:blip r:embed="rId6"/>
          <a:stretch>
            <a:fillRect/>
          </a:stretch>
        </p:blipFill>
        <p:spPr>
          <a:xfrm>
            <a:off x="5237335" y="5377900"/>
            <a:ext cx="4131130" cy="830598"/>
          </a:xfrm>
          <a:prstGeom prst="rect">
            <a:avLst/>
          </a:prstGeom>
        </p:spPr>
      </p:pic>
      <p:sp>
        <p:nvSpPr>
          <p:cNvPr id="11" name="TextBox 10"/>
          <p:cNvSpPr txBox="1"/>
          <p:nvPr/>
        </p:nvSpPr>
        <p:spPr>
          <a:xfrm>
            <a:off x="8421981" y="6117699"/>
            <a:ext cx="1484019" cy="227755"/>
          </a:xfrm>
          <a:prstGeom prst="rect">
            <a:avLst/>
          </a:prstGeom>
          <a:noFill/>
        </p:spPr>
        <p:txBody>
          <a:bodyPr wrap="square" rtlCol="0">
            <a:spAutoFit/>
          </a:bodyPr>
          <a:lstStyle/>
          <a:p>
            <a:r>
              <a:rPr lang="en-GB" sz="800" dirty="0" smtClean="0">
                <a:solidFill>
                  <a:schemeClr val="tx1"/>
                </a:solidFill>
              </a:rPr>
              <a:t>Source: Bloomberg 2021</a:t>
            </a:r>
            <a:endParaRPr lang="en-GB" sz="800" dirty="0">
              <a:solidFill>
                <a:schemeClr val="tx1"/>
              </a:solidFill>
            </a:endParaRPr>
          </a:p>
        </p:txBody>
      </p:sp>
      <p:pic>
        <p:nvPicPr>
          <p:cNvPr id="3" name="Picture 2"/>
          <p:cNvPicPr>
            <a:picLocks noChangeAspect="1"/>
          </p:cNvPicPr>
          <p:nvPr/>
        </p:nvPicPr>
        <p:blipFill>
          <a:blip r:embed="rId7"/>
          <a:stretch>
            <a:fillRect/>
          </a:stretch>
        </p:blipFill>
        <p:spPr>
          <a:xfrm>
            <a:off x="131558" y="3026570"/>
            <a:ext cx="7094661" cy="1236752"/>
          </a:xfrm>
          <a:prstGeom prst="rect">
            <a:avLst/>
          </a:prstGeom>
        </p:spPr>
      </p:pic>
      <p:sp>
        <p:nvSpPr>
          <p:cNvPr id="13" name="TextBox 12"/>
          <p:cNvSpPr txBox="1"/>
          <p:nvPr/>
        </p:nvSpPr>
        <p:spPr>
          <a:xfrm>
            <a:off x="6151773" y="4035567"/>
            <a:ext cx="2310063" cy="227755"/>
          </a:xfrm>
          <a:prstGeom prst="rect">
            <a:avLst/>
          </a:prstGeom>
          <a:noFill/>
        </p:spPr>
        <p:txBody>
          <a:bodyPr wrap="square" rtlCol="0">
            <a:spAutoFit/>
          </a:bodyPr>
          <a:lstStyle/>
          <a:p>
            <a:r>
              <a:rPr lang="en-GB" sz="800" dirty="0" smtClean="0">
                <a:solidFill>
                  <a:schemeClr val="tx1"/>
                </a:solidFill>
              </a:rPr>
              <a:t>Source: UN 2021</a:t>
            </a:r>
            <a:endParaRPr lang="en-GB" sz="800" dirty="0">
              <a:solidFill>
                <a:schemeClr val="tx1"/>
              </a:solidFill>
            </a:endParaRPr>
          </a:p>
        </p:txBody>
      </p:sp>
    </p:spTree>
    <p:extLst>
      <p:ext uri="{BB962C8B-B14F-4D97-AF65-F5344CB8AC3E}">
        <p14:creationId xmlns:p14="http://schemas.microsoft.com/office/powerpoint/2010/main" val="315314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B_Theme_EN_2.20_W">
  <a:themeElements>
    <a:clrScheme name="SHB_Office_Color_1.0">
      <a:dk1>
        <a:srgbClr val="000000"/>
      </a:dk1>
      <a:lt1>
        <a:srgbClr val="FFFFFF"/>
      </a:lt1>
      <a:dk2>
        <a:srgbClr val="005C9B"/>
      </a:dk2>
      <a:lt2>
        <a:srgbClr val="EEECE1"/>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HB_Theme_2.20" id="{5A4860E1-C12C-42A5-BB33-2D8B4393CB8D}" vid="{8AC5DC27-2416-4E28-9156-CF27F5AB6E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EN_W_2.0_Theme</Template>
  <TotalTime>45340</TotalTime>
  <Words>2964</Words>
  <Application>Microsoft Office PowerPoint</Application>
  <PresentationFormat>A4 (210 x 297 mm)</PresentationFormat>
  <Paragraphs>201</Paragraphs>
  <Slides>15</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Source Sans Pro</vt:lpstr>
      <vt:lpstr>Times New Roman</vt:lpstr>
      <vt:lpstr>Wingdings</vt:lpstr>
      <vt:lpstr>Wingdings 2</vt:lpstr>
      <vt:lpstr>SHB_Theme_EN_2.20_W</vt:lpstr>
      <vt:lpstr>  Handelsbanken </vt:lpstr>
      <vt:lpstr>Hur och varför är biologisk mångfald relevant för en bank</vt:lpstr>
      <vt:lpstr>Finansiering av bolags investeringar i biologisk mångfald</vt:lpstr>
      <vt:lpstr>Biodiversity: </vt:lpstr>
      <vt:lpstr>Biodiversity loss = financial risks</vt:lpstr>
      <vt:lpstr>Biodiversity climbing on investors’ agendas  increasing potential impact on valuation </vt:lpstr>
      <vt:lpstr>Regulatory shift pushing the topic further up on the agenda </vt:lpstr>
      <vt:lpstr>Which sectors are at risk? </vt:lpstr>
      <vt:lpstr>Biodiversity in the limelight </vt:lpstr>
      <vt:lpstr>Appendix</vt:lpstr>
      <vt:lpstr>Biodiversitetslänkat lån – ett exempel</vt:lpstr>
      <vt:lpstr>PowerPoint-presentation</vt:lpstr>
      <vt:lpstr>PowerPoint-presentation</vt:lpstr>
      <vt:lpstr>PowerPoint-presentation</vt:lpstr>
      <vt:lpstr>PowerPoint-presentation</vt:lpstr>
    </vt:vector>
  </TitlesOfParts>
  <Company>Handelsbanken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agaz01</dc:creator>
  <cp:lastModifiedBy>Catharina Belfrage Sahlstrand</cp:lastModifiedBy>
  <cp:revision>591</cp:revision>
  <cp:lastPrinted>2017-05-22T12:43:23Z</cp:lastPrinted>
  <dcterms:created xsi:type="dcterms:W3CDTF">2004-03-26T11:57:34Z</dcterms:created>
  <dcterms:modified xsi:type="dcterms:W3CDTF">2021-05-20T05:26:38Z</dcterms:modified>
</cp:coreProperties>
</file>